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29"/>
  </p:notesMasterIdLst>
  <p:handoutMasterIdLst>
    <p:handoutMasterId r:id="rId30"/>
  </p:handoutMasterIdLst>
  <p:sldIdLst>
    <p:sldId id="259" r:id="rId2"/>
    <p:sldId id="434" r:id="rId3"/>
    <p:sldId id="401" r:id="rId4"/>
    <p:sldId id="398" r:id="rId5"/>
    <p:sldId id="450" r:id="rId6"/>
    <p:sldId id="451" r:id="rId7"/>
    <p:sldId id="432" r:id="rId8"/>
    <p:sldId id="433" r:id="rId9"/>
    <p:sldId id="375" r:id="rId10"/>
    <p:sldId id="435" r:id="rId11"/>
    <p:sldId id="436" r:id="rId12"/>
    <p:sldId id="437" r:id="rId13"/>
    <p:sldId id="438" r:id="rId14"/>
    <p:sldId id="439" r:id="rId15"/>
    <p:sldId id="440" r:id="rId16"/>
    <p:sldId id="441" r:id="rId17"/>
    <p:sldId id="442" r:id="rId18"/>
    <p:sldId id="443" r:id="rId19"/>
    <p:sldId id="444" r:id="rId20"/>
    <p:sldId id="445" r:id="rId21"/>
    <p:sldId id="446" r:id="rId22"/>
    <p:sldId id="447" r:id="rId23"/>
    <p:sldId id="448" r:id="rId24"/>
    <p:sldId id="449" r:id="rId25"/>
    <p:sldId id="399" r:id="rId26"/>
    <p:sldId id="452" r:id="rId27"/>
    <p:sldId id="402" r:id="rId28"/>
  </p:sldIdLst>
  <p:sldSz cx="9906000" cy="6858000" type="A4"/>
  <p:notesSz cx="6669088" cy="9926638"/>
  <p:defaultTextStyle>
    <a:defPPr>
      <a:defRPr lang="en-AU"/>
    </a:defPPr>
    <a:lvl1pPr algn="ctr" rtl="0" fontAlgn="base">
      <a:spcBef>
        <a:spcPct val="5000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5pPr>
    <a:lvl6pPr marL="22860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6pPr>
    <a:lvl7pPr marL="27432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7pPr>
    <a:lvl8pPr marL="32004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8pPr>
    <a:lvl9pPr marL="36576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华文楷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19">
          <p15:clr>
            <a:srgbClr val="A4A3A4"/>
          </p15:clr>
        </p15:guide>
        <p15:guide id="2" pos="8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7" userDrawn="1">
          <p15:clr>
            <a:srgbClr val="A4A3A4"/>
          </p15:clr>
        </p15:guide>
        <p15:guide id="2" pos="210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6699FF"/>
    <a:srgbClr val="FF6600"/>
    <a:srgbClr val="990000"/>
    <a:srgbClr val="FF0000"/>
    <a:srgbClr val="336699"/>
    <a:srgbClr val="666633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8" autoAdjust="0"/>
    <p:restoredTop sz="94521" autoAdjust="0"/>
  </p:normalViewPr>
  <p:slideViewPr>
    <p:cSldViewPr>
      <p:cViewPr varScale="1">
        <p:scale>
          <a:sx n="67" d="100"/>
          <a:sy n="67" d="100"/>
        </p:scale>
        <p:origin x="-1500" y="-96"/>
      </p:cViewPr>
      <p:guideLst>
        <p:guide orient="horz" pos="4319"/>
        <p:guide pos="864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34"/>
    </p:cViewPr>
  </p:sorterViewPr>
  <p:notesViewPr>
    <p:cSldViewPr>
      <p:cViewPr varScale="1">
        <p:scale>
          <a:sx n="53" d="100"/>
          <a:sy n="53" d="100"/>
        </p:scale>
        <p:origin x="-1920" y="-108"/>
      </p:cViewPr>
      <p:guideLst>
        <p:guide orient="horz" pos="3127"/>
        <p:guide pos="210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1117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zh-CN" alt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6435" y="0"/>
            <a:ext cx="2891116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en-AU" altLang="zh-CN"/>
          </a:p>
        </p:txBody>
      </p:sp>
      <p:sp>
        <p:nvSpPr>
          <p:cNvPr id="225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833"/>
            <a:ext cx="2891117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en-AU" altLang="zh-CN"/>
          </a:p>
        </p:txBody>
      </p:sp>
      <p:sp>
        <p:nvSpPr>
          <p:cNvPr id="225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6435" y="9428833"/>
            <a:ext cx="2891116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fld id="{F022C260-3039-41BF-BA97-C710A3BDBC8E}" type="slidenum">
              <a:rPr lang="zh-CN" altLang="en-AU"/>
              <a:pPr>
                <a:defRPr/>
              </a:pPr>
              <a:t>‹#›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3983843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wmf>
</file>

<file path=ppt/media/image13.wmf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1117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zh-CN" altLang="en-AU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6435" y="0"/>
            <a:ext cx="2891116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en-AU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46113" y="742950"/>
            <a:ext cx="5376862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5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7063" y="4714417"/>
            <a:ext cx="5334963" cy="4468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zh-CN" noProof="0" smtClean="0"/>
              <a:t>Click to edit Master text styles</a:t>
            </a:r>
          </a:p>
          <a:p>
            <a:pPr lvl="1"/>
            <a:r>
              <a:rPr lang="en-AU" altLang="zh-CN" noProof="0" smtClean="0"/>
              <a:t>Second level</a:t>
            </a:r>
          </a:p>
          <a:p>
            <a:pPr lvl="2"/>
            <a:r>
              <a:rPr lang="en-AU" altLang="zh-CN" noProof="0" smtClean="0"/>
              <a:t>Third level</a:t>
            </a:r>
          </a:p>
          <a:p>
            <a:pPr lvl="3"/>
            <a:r>
              <a:rPr lang="en-AU" altLang="zh-CN" noProof="0" smtClean="0"/>
              <a:t>Fourth level</a:t>
            </a:r>
          </a:p>
          <a:p>
            <a:pPr lvl="4"/>
            <a:r>
              <a:rPr lang="en-AU" altLang="zh-CN" noProof="0" smtClean="0"/>
              <a:t>Fifth level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833"/>
            <a:ext cx="2891117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endParaRPr lang="en-AU" altLang="zh-CN"/>
          </a:p>
        </p:txBody>
      </p:sp>
      <p:sp>
        <p:nvSpPr>
          <p:cNvPr id="235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6435" y="9428833"/>
            <a:ext cx="2891116" cy="496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b="0" i="0">
                <a:ea typeface="+mn-ea"/>
              </a:defRPr>
            </a:lvl1pPr>
          </a:lstStyle>
          <a:p>
            <a:pPr>
              <a:defRPr/>
            </a:pPr>
            <a:fld id="{F5FDA230-2674-49E9-9C4C-0C7278390159}" type="slidenum">
              <a:rPr lang="zh-CN" altLang="en-AU"/>
              <a:pPr>
                <a:defRPr/>
              </a:pPr>
              <a:t>‹#›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3109659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BB4FA45A-5E57-4514-A5B4-17AA3CDFAC5A}" type="slidenum">
              <a:rPr lang="zh-CN" altLang="en-AU" sz="1200" b="0" i="0" smtClean="0">
                <a:ea typeface="宋体" pitchFamily="2" charset="-122"/>
              </a:rPr>
              <a:pPr eaLnBrk="1" hangingPunct="1"/>
              <a:t>1</a:t>
            </a:fld>
            <a:endParaRPr lang="en-AU" altLang="zh-CN" sz="1200" b="0" i="0" smtClean="0">
              <a:ea typeface="宋体" pitchFamily="2" charset="-122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 smtClean="0"/>
          </a:p>
        </p:txBody>
      </p:sp>
    </p:spTree>
    <p:extLst>
      <p:ext uri="{BB962C8B-B14F-4D97-AF65-F5344CB8AC3E}">
        <p14:creationId xmlns:p14="http://schemas.microsoft.com/office/powerpoint/2010/main" val="2137804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3" descr="Sellers-TitleMaster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4"/>
          <a:stretch>
            <a:fillRect/>
          </a:stretch>
        </p:blipFill>
        <p:spPr bwMode="gray">
          <a:xfrm>
            <a:off x="0" y="0"/>
            <a:ext cx="9906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Box 24"/>
          <p:cNvSpPr txBox="1">
            <a:spLocks noChangeArrowheads="1"/>
          </p:cNvSpPr>
          <p:nvPr userDrawn="1"/>
        </p:nvSpPr>
        <p:spPr bwMode="auto">
          <a:xfrm>
            <a:off x="6988175" y="7938"/>
            <a:ext cx="2266950" cy="198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r">
              <a:defRPr/>
            </a:pPr>
            <a:fld id="{DE93FE9F-C557-4518-B77A-A4032B29C763}" type="datetime1">
              <a:rPr lang="zh-CN" altLang="en-US" sz="700" b="0" i="0" smtClean="0">
                <a:solidFill>
                  <a:srgbClr val="B2B2B2"/>
                </a:solidFill>
                <a:ea typeface="宋体" pitchFamily="2" charset="-122"/>
              </a:rPr>
              <a:pPr algn="r">
                <a:defRPr/>
              </a:pPr>
              <a:t>2018/9/11</a:t>
            </a:fld>
            <a:r>
              <a:rPr lang="en-US" altLang="en-US" sz="700" b="0" i="0" smtClean="0">
                <a:solidFill>
                  <a:srgbClr val="B2B2B2"/>
                </a:solidFill>
              </a:rPr>
              <a:t>  </a:t>
            </a:r>
            <a:fld id="{12CF5995-1E34-4E08-A4B7-F7953E8EA2AF}" type="slidenum">
              <a:rPr lang="en-US" altLang="en-US" sz="700" b="0" i="0" smtClean="0">
                <a:solidFill>
                  <a:srgbClr val="B2B2B2"/>
                </a:solidFill>
              </a:rPr>
              <a:pPr algn="r">
                <a:defRPr/>
              </a:pPr>
              <a:t>‹#›</a:t>
            </a:fld>
            <a:r>
              <a:rPr lang="en-US" altLang="en-US" sz="700" b="0" i="0" smtClean="0">
                <a:solidFill>
                  <a:srgbClr val="B2B2B2"/>
                </a:solidFill>
              </a:rPr>
              <a:t> DAL 00-1647</a:t>
            </a:r>
          </a:p>
        </p:txBody>
      </p:sp>
      <p:sp>
        <p:nvSpPr>
          <p:cNvPr id="6169" name="Rectangle 25"/>
          <p:cNvSpPr>
            <a:spLocks noGrp="1" noChangeArrowheads="1"/>
          </p:cNvSpPr>
          <p:nvPr>
            <p:ph type="ctrTitle"/>
          </p:nvPr>
        </p:nvSpPr>
        <p:spPr bwMode="auto">
          <a:xfrm>
            <a:off x="1498600" y="2979738"/>
            <a:ext cx="7786688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853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46D491-8581-433A-91D5-8659C9241CB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18701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1501DA-CF3A-4DE6-9F46-BA3260659A5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89724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95300" y="274638"/>
            <a:ext cx="89154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07353B-D3D2-42BE-804F-938137F25E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1184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95300" y="1600200"/>
            <a:ext cx="43815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5029200" y="1600200"/>
            <a:ext cx="43815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95300" y="3938588"/>
            <a:ext cx="43815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29200" y="3938588"/>
            <a:ext cx="43815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3EC86B-0D02-4A87-8FAD-BFBF89B976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4577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E5654C-05BA-462E-A6B5-600D36DFB08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3705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574B3-E5C8-40E2-B08E-7562134752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432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A9BB9-A608-43B9-8062-38E8C59C17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060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272753-3ABA-46BE-926F-CC354477663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73464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599918-90AD-4EF2-857B-1F8CF03FD3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333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EEB8E8-54E1-4710-9C0D-C479911694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36628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F1A777-1872-419C-960C-7A735F3CA88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23669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295452-627C-4D0F-B76F-46E4138B068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392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629400"/>
            <a:ext cx="31369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7053" tIns="33526" rIns="67053" bIns="33526" numCol="1" anchor="t" anchorCtr="0" compatLnSpc="1">
            <a:prstTxWarp prst="textNoShape">
              <a:avLst/>
            </a:prstTxWarp>
          </a:bodyPr>
          <a:lstStyle>
            <a:lvl1pPr defTabSz="669925">
              <a:defRPr kumimoji="1" sz="1000" b="0" i="0">
                <a:ea typeface="宋体" pitchFamily="2" charset="-122"/>
              </a:defRPr>
            </a:lvl1pPr>
          </a:lstStyle>
          <a:p>
            <a:pPr>
              <a:defRPr/>
            </a:pPr>
            <a:fld id="{47DF5C26-F8D8-4DCE-BF36-951FBBD0E1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7" name="Line 7"/>
          <p:cNvSpPr>
            <a:spLocks noChangeShapeType="1"/>
          </p:cNvSpPr>
          <p:nvPr userDrawn="1"/>
        </p:nvSpPr>
        <p:spPr bwMode="auto">
          <a:xfrm>
            <a:off x="228600" y="609600"/>
            <a:ext cx="929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028" name="Picture 24" descr="blueglobebanner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6000" cy="72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25" descr="sjtulogo1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4325" y="36513"/>
            <a:ext cx="6445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Rectangle 28"/>
          <p:cNvSpPr>
            <a:spLocks noChangeArrowheads="1"/>
          </p:cNvSpPr>
          <p:nvPr/>
        </p:nvSpPr>
        <p:spPr bwMode="auto">
          <a:xfrm>
            <a:off x="273050" y="13335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669925">
              <a:spcBef>
                <a:spcPct val="0"/>
              </a:spcBef>
            </a:pPr>
            <a:endParaRPr kumimoji="1" lang="en-AU" altLang="zh-CN" sz="2400" i="0">
              <a:solidFill>
                <a:schemeClr val="tx2"/>
              </a:solidFill>
            </a:endParaRPr>
          </a:p>
        </p:txBody>
      </p:sp>
      <p:sp>
        <p:nvSpPr>
          <p:cNvPr id="1031" name="Rectangle 29"/>
          <p:cNvSpPr>
            <a:spLocks noChangeArrowheads="1"/>
          </p:cNvSpPr>
          <p:nvPr/>
        </p:nvSpPr>
        <p:spPr bwMode="auto">
          <a:xfrm>
            <a:off x="128588" y="144463"/>
            <a:ext cx="91440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67053" tIns="33526" rIns="67053" bIns="33526"/>
          <a:lstStyle/>
          <a:p>
            <a:pPr algn="l" defTabSz="669925">
              <a:spcBef>
                <a:spcPct val="0"/>
              </a:spcBef>
            </a:pPr>
            <a:endParaRPr kumimoji="1" lang="zh-CN" altLang="en-US" sz="2400" i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hf sldNum="0" hdr="0" dt="0"/>
  <p:txStyles>
    <p:titleStyle>
      <a:lvl1pPr algn="l" defTabSz="669925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669925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2pPr>
      <a:lvl3pPr algn="l" defTabSz="669925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3pPr>
      <a:lvl4pPr algn="l" defTabSz="669925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4pPr>
      <a:lvl5pPr algn="l" defTabSz="669925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5pPr>
      <a:lvl6pPr marL="457200" algn="l" defTabSz="669925" rtl="0" fontAlgn="base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6pPr>
      <a:lvl7pPr marL="914400" algn="l" defTabSz="669925" rtl="0" fontAlgn="base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7pPr>
      <a:lvl8pPr marL="1371600" algn="l" defTabSz="669925" rtl="0" fontAlgn="base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8pPr>
      <a:lvl9pPr marL="1828800" algn="l" defTabSz="669925" rtl="0" fontAlgn="base">
        <a:spcBef>
          <a:spcPct val="0"/>
        </a:spcBef>
        <a:spcAft>
          <a:spcPct val="0"/>
        </a:spcAft>
        <a:defRPr kumimoji="1" sz="2400" b="1">
          <a:solidFill>
            <a:schemeClr val="tx2"/>
          </a:solidFill>
          <a:latin typeface="Arial" charset="0"/>
          <a:ea typeface="华文楷体" pitchFamily="2" charset="-122"/>
        </a:defRPr>
      </a:lvl9pPr>
    </p:titleStyle>
    <p:bodyStyle>
      <a:lvl1pPr marL="250825" indent="-250825" algn="l" defTabSz="669925" rtl="0" eaLnBrk="0" fontAlgn="base" hangingPunct="0">
        <a:spcBef>
          <a:spcPct val="20000"/>
        </a:spcBef>
        <a:spcAft>
          <a:spcPct val="0"/>
        </a:spcAft>
        <a:buChar char="•"/>
        <a:defRPr kumimoji="1" sz="2200" b="1">
          <a:solidFill>
            <a:schemeClr val="tx1"/>
          </a:solidFill>
          <a:latin typeface="+mn-lt"/>
          <a:ea typeface="+mn-ea"/>
          <a:cs typeface="+mn-cs"/>
        </a:defRPr>
      </a:lvl1pPr>
      <a:lvl2pPr marL="544513" indent="-209550" algn="l" defTabSz="669925" rtl="0" eaLnBrk="0" fontAlgn="base" hangingPunct="0"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+mn-lt"/>
          <a:ea typeface="+mn-ea"/>
        </a:defRPr>
      </a:lvl2pPr>
      <a:lvl3pPr marL="838200" indent="-168275" algn="l" defTabSz="669925" rtl="0" eaLnBrk="0" fontAlgn="base" hangingPunct="0">
        <a:spcBef>
          <a:spcPct val="20000"/>
        </a:spcBef>
        <a:spcAft>
          <a:spcPct val="0"/>
        </a:spcAft>
        <a:buChar char="•"/>
        <a:defRPr kumimoji="1" b="1">
          <a:solidFill>
            <a:schemeClr val="tx1"/>
          </a:solidFill>
          <a:latin typeface="+mn-lt"/>
          <a:ea typeface="+mn-ea"/>
        </a:defRPr>
      </a:lvl3pPr>
      <a:lvl4pPr marL="1173163" indent="-166688" algn="l" defTabSz="669925" rtl="0" eaLnBrk="0" fontAlgn="base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4pPr>
      <a:lvl5pPr marL="1508125" indent="-166688" algn="l" defTabSz="669925" rtl="0" eaLnBrk="0" fontAlgn="base" hangingPunct="0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5pPr>
      <a:lvl6pPr marL="1965325" indent="-166688" algn="l" defTabSz="669925" rtl="0" fontAlgn="base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6pPr>
      <a:lvl7pPr marL="2422525" indent="-166688" algn="l" defTabSz="669925" rtl="0" fontAlgn="base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7pPr>
      <a:lvl8pPr marL="2879725" indent="-166688" algn="l" defTabSz="669925" rtl="0" fontAlgn="base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8pPr>
      <a:lvl9pPr marL="3336925" indent="-166688" algn="l" defTabSz="669925" rtl="0" fontAlgn="base">
        <a:spcBef>
          <a:spcPct val="20000"/>
        </a:spcBef>
        <a:spcAft>
          <a:spcPct val="0"/>
        </a:spcAft>
        <a:buChar char="»"/>
        <a:defRPr kumimoji="1" sz="14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oleObject" Target="../embeddings/oleObject3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8"/>
          <p:cNvSpPr txBox="1">
            <a:spLocks noChangeArrowheads="1"/>
          </p:cNvSpPr>
          <p:nvPr/>
        </p:nvSpPr>
        <p:spPr bwMode="auto">
          <a:xfrm>
            <a:off x="3944938" y="1808163"/>
            <a:ext cx="5757862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114300" indent="-1143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>
              <a:spcBef>
                <a:spcPct val="40000"/>
              </a:spcBef>
            </a:pPr>
            <a:r>
              <a:rPr kumimoji="1" lang="zh-CN" altLang="en-US" sz="4000" i="0" dirty="0" smtClean="0">
                <a:latin typeface="华文楷体" pitchFamily="2" charset="-122"/>
                <a:ea typeface="隶书" pitchFamily="49" charset="-122"/>
              </a:rPr>
              <a:t>工程问题建模和仿真</a:t>
            </a:r>
            <a:endParaRPr kumimoji="1" lang="zh-CN" altLang="en-AU" sz="4000" i="0" dirty="0">
              <a:latin typeface="隶书" pitchFamily="49" charset="-122"/>
              <a:ea typeface="隶书" pitchFamily="49" charset="-122"/>
            </a:endParaRPr>
          </a:p>
          <a:p>
            <a:pPr eaLnBrk="1" hangingPunct="1">
              <a:spcBef>
                <a:spcPct val="40000"/>
              </a:spcBef>
            </a:pPr>
            <a:r>
              <a:rPr kumimoji="1" lang="zh-CN" altLang="en-AU" sz="2800" i="0" dirty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第</a:t>
            </a:r>
            <a:r>
              <a:rPr kumimoji="1" lang="en-AU" altLang="zh-CN" sz="2800" i="0" dirty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1</a:t>
            </a:r>
            <a:r>
              <a:rPr kumimoji="1" lang="zh-CN" altLang="en-AU" sz="2800" i="0" dirty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讲</a:t>
            </a:r>
            <a:r>
              <a:rPr kumimoji="1" lang="en-AU" altLang="zh-CN" sz="2800" i="0" dirty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: </a:t>
            </a:r>
            <a:r>
              <a:rPr kumimoji="1" lang="zh-CN" altLang="en-AU" sz="2800" i="0" dirty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课程</a:t>
            </a:r>
            <a:r>
              <a:rPr kumimoji="1" lang="zh-CN" altLang="en-AU" sz="2800" i="0" dirty="0" smtClean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动员</a:t>
            </a:r>
            <a:r>
              <a:rPr kumimoji="1" lang="zh-CN" altLang="en-US" sz="2800" i="0" dirty="0" smtClean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和案例</a:t>
            </a:r>
            <a:r>
              <a:rPr kumimoji="1" lang="en-US" altLang="zh-CN" sz="2800" i="0" dirty="0" smtClean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1</a:t>
            </a:r>
            <a:r>
              <a:rPr kumimoji="1" lang="zh-CN" altLang="en-US" sz="2800" i="0" dirty="0" smtClean="0">
                <a:solidFill>
                  <a:schemeClr val="accent2"/>
                </a:solidFill>
                <a:latin typeface="隶书" pitchFamily="49" charset="-122"/>
                <a:ea typeface="隶书" pitchFamily="49" charset="-122"/>
              </a:rPr>
              <a:t>课题简介</a:t>
            </a:r>
            <a:endParaRPr kumimoji="1" lang="zh-CN" altLang="en-AU" sz="2800" i="0" dirty="0">
              <a:solidFill>
                <a:schemeClr val="accent2"/>
              </a:solidFill>
              <a:latin typeface="隶书" pitchFamily="49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</a:pPr>
            <a:endParaRPr kumimoji="1" lang="en-AU" altLang="zh-CN" sz="2800" i="0" dirty="0">
              <a:solidFill>
                <a:schemeClr val="accent2"/>
              </a:solidFill>
              <a:latin typeface="隶书" pitchFamily="49" charset="-122"/>
              <a:ea typeface="隶书" pitchFamily="49" charset="-122"/>
            </a:endParaRPr>
          </a:p>
          <a:p>
            <a:pPr eaLnBrk="1" hangingPunct="1">
              <a:spcBef>
                <a:spcPct val="40000"/>
              </a:spcBef>
            </a:pPr>
            <a:endParaRPr kumimoji="1" lang="zh-CN" altLang="en-AU" sz="2800" i="0" dirty="0">
              <a:solidFill>
                <a:schemeClr val="accent2"/>
              </a:solidFill>
              <a:latin typeface="隶书" pitchFamily="49" charset="-122"/>
              <a:ea typeface="隶书" pitchFamily="49" charset="-122"/>
            </a:endParaRPr>
          </a:p>
          <a:p>
            <a:pPr eaLnBrk="1" hangingPunct="1">
              <a:spcBef>
                <a:spcPct val="40000"/>
              </a:spcBef>
            </a:pPr>
            <a:endParaRPr kumimoji="1" lang="zh-CN" altLang="en-AU" sz="2800" i="0" dirty="0">
              <a:solidFill>
                <a:schemeClr val="accent2"/>
              </a:solidFill>
              <a:latin typeface="隶书" pitchFamily="49" charset="-122"/>
              <a:ea typeface="隶书" pitchFamily="49" charset="-122"/>
            </a:endParaRPr>
          </a:p>
          <a:p>
            <a:pPr eaLnBrk="1" hangingPunct="1">
              <a:spcBef>
                <a:spcPct val="40000"/>
              </a:spcBef>
            </a:pPr>
            <a:r>
              <a:rPr kumimoji="1" lang="zh-CN" altLang="en-AU" sz="2000" i="0" dirty="0">
                <a:latin typeface="华文行楷" pitchFamily="2" charset="-122"/>
                <a:ea typeface="华文行楷" pitchFamily="2" charset="-122"/>
              </a:rPr>
              <a:t>上海交通大学</a:t>
            </a:r>
          </a:p>
          <a:p>
            <a:pPr eaLnBrk="1" hangingPunct="1">
              <a:spcBef>
                <a:spcPct val="40000"/>
              </a:spcBef>
            </a:pPr>
            <a:r>
              <a:rPr kumimoji="1" lang="zh-CN" altLang="en-AU" sz="2000" i="0" dirty="0">
                <a:latin typeface="华文行楷" pitchFamily="2" charset="-122"/>
                <a:ea typeface="华文行楷" pitchFamily="2" charset="-122"/>
              </a:rPr>
              <a:t>电子工程系</a:t>
            </a:r>
          </a:p>
          <a:p>
            <a:pPr eaLnBrk="1" hangingPunct="1">
              <a:spcBef>
                <a:spcPct val="40000"/>
              </a:spcBef>
            </a:pPr>
            <a:r>
              <a:rPr kumimoji="1" lang="zh-CN" altLang="en-US" sz="2000" b="0" i="0" dirty="0">
                <a:latin typeface="华文行楷" pitchFamily="2" charset="-122"/>
                <a:ea typeface="华文行楷" pitchFamily="2" charset="-122"/>
              </a:rPr>
              <a:t>20</a:t>
            </a:r>
            <a:r>
              <a:rPr kumimoji="1" lang="en-US" altLang="zh-CN" sz="2000" b="0" i="0" dirty="0" smtClean="0">
                <a:latin typeface="华文行楷" pitchFamily="2" charset="-122"/>
                <a:ea typeface="华文行楷" pitchFamily="2" charset="-122"/>
              </a:rPr>
              <a:t>18</a:t>
            </a:r>
            <a:r>
              <a:rPr kumimoji="1" lang="zh-CN" altLang="en-US" sz="2000" b="0" i="0" dirty="0" smtClean="0">
                <a:latin typeface="华文行楷" pitchFamily="2" charset="-122"/>
                <a:ea typeface="华文行楷" pitchFamily="2" charset="-122"/>
              </a:rPr>
              <a:t>年</a:t>
            </a:r>
            <a:r>
              <a:rPr kumimoji="1" lang="en-US" altLang="zh-CN" sz="2000" b="0" i="0" dirty="0">
                <a:latin typeface="华文行楷" pitchFamily="2" charset="-122"/>
                <a:ea typeface="华文行楷" pitchFamily="2" charset="-122"/>
              </a:rPr>
              <a:t>9</a:t>
            </a:r>
            <a:r>
              <a:rPr kumimoji="1" lang="zh-CN" altLang="en-US" sz="2000" b="0" i="0" dirty="0">
                <a:latin typeface="华文行楷" pitchFamily="2" charset="-122"/>
                <a:ea typeface="华文行楷" pitchFamily="2" charset="-122"/>
              </a:rPr>
              <a:t>月</a:t>
            </a:r>
          </a:p>
        </p:txBody>
      </p:sp>
      <p:pic>
        <p:nvPicPr>
          <p:cNvPr id="3075" name="Picture 13" descr="sjtulogo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10263"/>
            <a:ext cx="1028700" cy="94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76" name="Group 20"/>
          <p:cNvGrpSpPr>
            <a:grpSpLocks/>
          </p:cNvGrpSpPr>
          <p:nvPr/>
        </p:nvGrpSpPr>
        <p:grpSpPr bwMode="auto">
          <a:xfrm>
            <a:off x="0" y="2924175"/>
            <a:ext cx="4232275" cy="3933825"/>
            <a:chOff x="0" y="0"/>
            <a:chExt cx="3758" cy="3923"/>
          </a:xfrm>
        </p:grpSpPr>
        <p:graphicFrame>
          <p:nvGraphicFramePr>
            <p:cNvPr id="3077" name="Object 16"/>
            <p:cNvGraphicFramePr>
              <a:graphicFrameLocks noChangeAspect="1"/>
            </p:cNvGraphicFramePr>
            <p:nvPr/>
          </p:nvGraphicFramePr>
          <p:xfrm>
            <a:off x="0" y="0"/>
            <a:ext cx="2376" cy="14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73" name="位图图像" r:id="rId5" imgW="3772427" imgH="2343477" progId="Paint.Picture">
                    <p:embed/>
                  </p:oleObj>
                </mc:Choice>
                <mc:Fallback>
                  <p:oleObj name="位图图像" r:id="rId5" imgW="3772427" imgH="2343477" progId="Paint.Picture">
                    <p:embed/>
                    <p:pic>
                      <p:nvPicPr>
                        <p:cNvPr id="0" name="Object 1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0"/>
                          <a:ext cx="2376" cy="147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 algn="ctr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8" name="Object 17"/>
            <p:cNvGraphicFramePr>
              <a:graphicFrameLocks noChangeAspect="1"/>
            </p:cNvGraphicFramePr>
            <p:nvPr/>
          </p:nvGraphicFramePr>
          <p:xfrm>
            <a:off x="2372" y="368"/>
            <a:ext cx="1386" cy="28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74" name="位图图像" r:id="rId7" imgW="2200582" imgH="4600000" progId="Paint.Picture">
                    <p:embed/>
                  </p:oleObj>
                </mc:Choice>
                <mc:Fallback>
                  <p:oleObj name="位图图像" r:id="rId7" imgW="2200582" imgH="4600000" progId="Paint.Picture">
                    <p:embed/>
                    <p:pic>
                      <p:nvPicPr>
                        <p:cNvPr id="0" name="Object 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72" y="368"/>
                          <a:ext cx="1386" cy="28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 algn="ctr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9" name="Object 18"/>
            <p:cNvGraphicFramePr>
              <a:graphicFrameLocks noChangeAspect="1"/>
            </p:cNvGraphicFramePr>
            <p:nvPr/>
          </p:nvGraphicFramePr>
          <p:xfrm>
            <a:off x="0" y="1434"/>
            <a:ext cx="2382" cy="15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75" name="位图图像" r:id="rId9" imgW="3780952" imgH="2476190" progId="Paint.Picture">
                    <p:embed/>
                  </p:oleObj>
                </mc:Choice>
                <mc:Fallback>
                  <p:oleObj name="位图图像" r:id="rId9" imgW="3780952" imgH="2476190" progId="Paint.Picture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1434"/>
                          <a:ext cx="2382" cy="15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 algn="ctr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80" name="Object 19"/>
            <p:cNvGraphicFramePr>
              <a:graphicFrameLocks noChangeAspect="1"/>
            </p:cNvGraphicFramePr>
            <p:nvPr/>
          </p:nvGraphicFramePr>
          <p:xfrm>
            <a:off x="918" y="2999"/>
            <a:ext cx="1476" cy="9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76" name="位图图像" r:id="rId11" imgW="2343477" imgH="1467055" progId="Paint.Picture">
                    <p:embed/>
                  </p:oleObj>
                </mc:Choice>
                <mc:Fallback>
                  <p:oleObj name="位图图像" r:id="rId11" imgW="2343477" imgH="1467055" progId="Paint.Picture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8" y="2999"/>
                          <a:ext cx="1476" cy="92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 algn="ctr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4" y="1739900"/>
            <a:ext cx="3528392" cy="2413420"/>
          </a:xfrm>
          <a:prstGeom prst="rect">
            <a:avLst/>
          </a:prstGeom>
        </p:spPr>
      </p:pic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10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560388" y="836613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测量装置的标定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——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为方便理解，借助弹簧秤为例说明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149" name="Text Box 180"/>
          <p:cNvSpPr txBox="1">
            <a:spLocks noChangeArrowheads="1"/>
          </p:cNvSpPr>
          <p:nvPr/>
        </p:nvSpPr>
        <p:spPr bwMode="auto">
          <a:xfrm>
            <a:off x="849312" y="1268413"/>
            <a:ext cx="43917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弹簧秤是一种原理简单的测量装置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159568" y="4473116"/>
            <a:ext cx="3708411" cy="2317184"/>
            <a:chOff x="236476" y="4473116"/>
            <a:chExt cx="3708411" cy="2317184"/>
          </a:xfrm>
        </p:grpSpPr>
        <p:cxnSp>
          <p:nvCxnSpPr>
            <p:cNvPr id="40" name="直接箭头连接符 39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1" name="直接箭头连接符 40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2" name="Text Box 14"/>
            <p:cNvSpPr txBox="1">
              <a:spLocks noChangeArrowheads="1"/>
            </p:cNvSpPr>
            <p:nvPr/>
          </p:nvSpPr>
          <p:spPr bwMode="auto">
            <a:xfrm>
              <a:off x="2972780" y="6482523"/>
              <a:ext cx="97210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 bwMode="auto">
            <a:xfrm flipV="1">
              <a:off x="1457111" y="4905164"/>
              <a:ext cx="1656184" cy="1512168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60" name="Text Box 180"/>
          <p:cNvSpPr txBox="1">
            <a:spLocks noChangeArrowheads="1"/>
          </p:cNvSpPr>
          <p:nvPr/>
        </p:nvSpPr>
        <p:spPr bwMode="auto">
          <a:xfrm>
            <a:off x="4109203" y="2500039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先验知识：胡克定律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29" name="Text Box 180"/>
          <p:cNvSpPr txBox="1">
            <a:spLocks noChangeArrowheads="1"/>
          </p:cNvSpPr>
          <p:nvPr/>
        </p:nvSpPr>
        <p:spPr bwMode="auto">
          <a:xfrm>
            <a:off x="3963274" y="1736752"/>
            <a:ext cx="53102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一、假定制作一件普通弹簧秤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539508"/>
              </p:ext>
            </p:extLst>
          </p:nvPr>
        </p:nvGraphicFramePr>
        <p:xfrm>
          <a:off x="4327331" y="3264181"/>
          <a:ext cx="512598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2990"/>
                <a:gridCol w="25629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被称物</a:t>
                      </a:r>
                      <a:r>
                        <a:rPr lang="en-US" altLang="zh-CN" dirty="0" smtClean="0"/>
                        <a:t>(kg)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标尺位置</a:t>
                      </a:r>
                      <a:r>
                        <a:rPr lang="en-US" altLang="zh-CN" baseline="-25000" dirty="0" smtClean="0"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</a:rPr>
                        <a:t>(mm)</a:t>
                      </a:r>
                      <a:endParaRPr lang="zh-CN" altLang="en-US" baseline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刻度线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5kg</a:t>
                      </a:r>
                      <a:r>
                        <a:rPr lang="zh-CN" altLang="en-US" dirty="0" smtClean="0"/>
                        <a:t>刻度线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4" name="Text Box 180"/>
          <p:cNvSpPr txBox="1">
            <a:spLocks noChangeArrowheads="1"/>
          </p:cNvSpPr>
          <p:nvPr/>
        </p:nvSpPr>
        <p:spPr bwMode="auto">
          <a:xfrm>
            <a:off x="4107675" y="2888620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测定两种情况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35" name="Text Box 180"/>
          <p:cNvSpPr txBox="1">
            <a:spLocks noChangeArrowheads="1"/>
          </p:cNvSpPr>
          <p:nvPr/>
        </p:nvSpPr>
        <p:spPr bwMode="auto">
          <a:xfrm>
            <a:off x="4196915" y="4614508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等分画出其他刻度线：</a:t>
            </a:r>
            <a:r>
              <a:rPr lang="en-US" altLang="zh-CN" i="0" dirty="0" smtClean="0">
                <a:solidFill>
                  <a:srgbClr val="7030A0"/>
                </a:solidFill>
                <a:ea typeface="宋体" pitchFamily="2" charset="-122"/>
              </a:rPr>
              <a:t>1kg 2kg 3kg ...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2360712" y="5193196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8" name="椭圆 37"/>
          <p:cNvSpPr/>
          <p:nvPr/>
        </p:nvSpPr>
        <p:spPr bwMode="auto">
          <a:xfrm>
            <a:off x="1038206" y="6381349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9" name="Text Box 180"/>
          <p:cNvSpPr txBox="1">
            <a:spLocks noChangeArrowheads="1"/>
          </p:cNvSpPr>
          <p:nvPr/>
        </p:nvSpPr>
        <p:spPr bwMode="auto">
          <a:xfrm>
            <a:off x="4109191" y="2102915"/>
            <a:ext cx="531020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285750" indent="-285750" algn="l" eaLnBrk="1" hangingPunct="1">
              <a:buFont typeface="Wingdings" panose="05000000000000000000" pitchFamily="2" charset="2"/>
              <a:buChar char="Ø"/>
              <a:defRPr i="0">
                <a:solidFill>
                  <a:srgbClr val="7030A0"/>
                </a:solidFill>
                <a:ea typeface="宋体" pitchFamily="2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 smtClean="0"/>
              <a:t>制作</a:t>
            </a:r>
            <a:r>
              <a:rPr lang="zh-CN" altLang="en-US" dirty="0"/>
              <a:t>中，画面板标尺刻度线的环节</a:t>
            </a:r>
            <a:r>
              <a:rPr lang="zh-CN" altLang="en-US" dirty="0" smtClean="0"/>
              <a:t>就是“标定”</a:t>
            </a:r>
            <a:endParaRPr lang="en-US" altLang="zh-CN" dirty="0"/>
          </a:p>
        </p:txBody>
      </p:sp>
      <p:sp>
        <p:nvSpPr>
          <p:cNvPr id="50" name="Text Box 180"/>
          <p:cNvSpPr txBox="1">
            <a:spLocks noChangeArrowheads="1"/>
          </p:cNvSpPr>
          <p:nvPr/>
        </p:nvSpPr>
        <p:spPr bwMode="auto">
          <a:xfrm>
            <a:off x="4196914" y="5194960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此过程隐性使用了“内插”原理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1310345" y="6152634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1583125" y="5899923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0" name="椭圆 29"/>
          <p:cNvSpPr/>
          <p:nvPr/>
        </p:nvSpPr>
        <p:spPr bwMode="auto">
          <a:xfrm>
            <a:off x="1846941" y="5661248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1" name="椭圆 30"/>
          <p:cNvSpPr/>
          <p:nvPr/>
        </p:nvSpPr>
        <p:spPr bwMode="auto">
          <a:xfrm>
            <a:off x="2108684" y="5420211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6" name="Text Box 180"/>
          <p:cNvSpPr txBox="1">
            <a:spLocks noChangeArrowheads="1"/>
          </p:cNvSpPr>
          <p:nvPr/>
        </p:nvSpPr>
        <p:spPr bwMode="auto">
          <a:xfrm>
            <a:off x="5097016" y="5573626"/>
            <a:ext cx="417646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“线性拟合插值”，基于胡克定律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113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11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560388" y="836613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测量装置的标定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——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为方便理解，借助弹簧秤为例加以说明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149" name="Text Box 180"/>
          <p:cNvSpPr txBox="1">
            <a:spLocks noChangeArrowheads="1"/>
          </p:cNvSpPr>
          <p:nvPr/>
        </p:nvSpPr>
        <p:spPr bwMode="auto">
          <a:xfrm>
            <a:off x="849312" y="1268413"/>
            <a:ext cx="43917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弹簧秤是一种原理简单的测量装置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159568" y="4473116"/>
            <a:ext cx="3708411" cy="2317184"/>
            <a:chOff x="236476" y="4473116"/>
            <a:chExt cx="3708411" cy="2317184"/>
          </a:xfrm>
        </p:grpSpPr>
        <p:cxnSp>
          <p:nvCxnSpPr>
            <p:cNvPr id="40" name="直接箭头连接符 39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1" name="直接箭头连接符 40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2" name="Text Box 14"/>
            <p:cNvSpPr txBox="1">
              <a:spLocks noChangeArrowheads="1"/>
            </p:cNvSpPr>
            <p:nvPr/>
          </p:nvSpPr>
          <p:spPr bwMode="auto">
            <a:xfrm>
              <a:off x="2972780" y="6482523"/>
              <a:ext cx="97210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 bwMode="auto">
            <a:xfrm flipV="1">
              <a:off x="1457111" y="4905164"/>
              <a:ext cx="1656184" cy="1512168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29" name="Text Box 180"/>
          <p:cNvSpPr txBox="1">
            <a:spLocks noChangeArrowheads="1"/>
          </p:cNvSpPr>
          <p:nvPr/>
        </p:nvSpPr>
        <p:spPr bwMode="auto">
          <a:xfrm>
            <a:off x="729447" y="1737148"/>
            <a:ext cx="53102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二、假定要制作一批类似的弹簧秤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162532"/>
              </p:ext>
            </p:extLst>
          </p:nvPr>
        </p:nvGraphicFramePr>
        <p:xfrm>
          <a:off x="5853100" y="2978580"/>
          <a:ext cx="381623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117"/>
                <a:gridCol w="190811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被称物</a:t>
                      </a:r>
                      <a:r>
                        <a:rPr lang="en-US" altLang="zh-CN" dirty="0" smtClean="0"/>
                        <a:t>(kg)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标尺位置</a:t>
                      </a:r>
                      <a:r>
                        <a:rPr lang="en-US" altLang="zh-CN" baseline="-25000" dirty="0" smtClean="0"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</a:rPr>
                        <a:t>(mm)</a:t>
                      </a:r>
                      <a:endParaRPr lang="zh-CN" altLang="en-US" baseline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刻度线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5kg</a:t>
                      </a:r>
                      <a:r>
                        <a:rPr lang="zh-CN" altLang="en-US" dirty="0" smtClean="0"/>
                        <a:t>刻度线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4" name="Text Box 180"/>
          <p:cNvSpPr txBox="1">
            <a:spLocks noChangeArrowheads="1"/>
          </p:cNvSpPr>
          <p:nvPr/>
        </p:nvSpPr>
        <p:spPr bwMode="auto">
          <a:xfrm>
            <a:off x="986961" y="2866861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如果所用弹簧部件长短不一或弹性有大有小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2360712" y="5193196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8" name="椭圆 37"/>
          <p:cNvSpPr/>
          <p:nvPr/>
        </p:nvSpPr>
        <p:spPr bwMode="auto">
          <a:xfrm>
            <a:off x="1038206" y="6381349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9" name="Text Box 180"/>
          <p:cNvSpPr txBox="1">
            <a:spLocks noChangeArrowheads="1"/>
          </p:cNvSpPr>
          <p:nvPr/>
        </p:nvSpPr>
        <p:spPr bwMode="auto">
          <a:xfrm>
            <a:off x="986961" y="2123205"/>
            <a:ext cx="5310206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285750" indent="-285750" algn="l" eaLnBrk="1" hangingPunct="1">
              <a:buFont typeface="Wingdings" panose="05000000000000000000" pitchFamily="2" charset="2"/>
              <a:buChar char="Ø"/>
              <a:defRPr i="0">
                <a:solidFill>
                  <a:srgbClr val="7030A0"/>
                </a:solidFill>
                <a:ea typeface="宋体" pitchFamily="2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 smtClean="0"/>
              <a:t>如果有足够数量一致性很好的弹簧部件</a:t>
            </a:r>
            <a:endParaRPr lang="en-US" altLang="zh-CN" dirty="0"/>
          </a:p>
        </p:txBody>
      </p:sp>
      <p:sp>
        <p:nvSpPr>
          <p:cNvPr id="27" name="椭圆 26"/>
          <p:cNvSpPr/>
          <p:nvPr/>
        </p:nvSpPr>
        <p:spPr bwMode="auto">
          <a:xfrm>
            <a:off x="1310345" y="6152634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1583125" y="5899923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0" name="椭圆 29"/>
          <p:cNvSpPr/>
          <p:nvPr/>
        </p:nvSpPr>
        <p:spPr bwMode="auto">
          <a:xfrm>
            <a:off x="1846941" y="5661248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1" name="椭圆 30"/>
          <p:cNvSpPr/>
          <p:nvPr/>
        </p:nvSpPr>
        <p:spPr bwMode="auto">
          <a:xfrm>
            <a:off x="2108684" y="5420211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6" name="Text Box 180"/>
          <p:cNvSpPr txBox="1">
            <a:spLocks noChangeArrowheads="1"/>
          </p:cNvSpPr>
          <p:nvPr/>
        </p:nvSpPr>
        <p:spPr bwMode="auto">
          <a:xfrm>
            <a:off x="1460610" y="2433471"/>
            <a:ext cx="705678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只需要“克隆”第一件弹簧秤的面板刻度，就可完成“标定”任务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6380223" y="4404970"/>
            <a:ext cx="3145285" cy="2317184"/>
            <a:chOff x="236476" y="4473116"/>
            <a:chExt cx="3708411" cy="2317184"/>
          </a:xfrm>
        </p:grpSpPr>
        <p:cxnSp>
          <p:nvCxnSpPr>
            <p:cNvPr id="33" name="直接箭头连接符 32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7" name="直接箭头连接符 36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5" name="Text Box 14"/>
            <p:cNvSpPr txBox="1">
              <a:spLocks noChangeArrowheads="1"/>
            </p:cNvSpPr>
            <p:nvPr/>
          </p:nvSpPr>
          <p:spPr bwMode="auto">
            <a:xfrm>
              <a:off x="2699662" y="6482523"/>
              <a:ext cx="124522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6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cxnSp>
          <p:nvCxnSpPr>
            <p:cNvPr id="47" name="直接连接符 46"/>
            <p:cNvCxnSpPr/>
            <p:nvPr/>
          </p:nvCxnSpPr>
          <p:spPr bwMode="auto">
            <a:xfrm flipV="1">
              <a:off x="1457111" y="4865298"/>
              <a:ext cx="1404155" cy="1552034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8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49" name="椭圆 48"/>
          <p:cNvSpPr/>
          <p:nvPr/>
        </p:nvSpPr>
        <p:spPr bwMode="auto">
          <a:xfrm>
            <a:off x="8325357" y="5125050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1" name="椭圆 50"/>
          <p:cNvSpPr/>
          <p:nvPr/>
        </p:nvSpPr>
        <p:spPr bwMode="auto">
          <a:xfrm>
            <a:off x="7389253" y="6313203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2" name="椭圆 51"/>
          <p:cNvSpPr/>
          <p:nvPr/>
        </p:nvSpPr>
        <p:spPr bwMode="auto">
          <a:xfrm>
            <a:off x="7605277" y="6084488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4" name="椭圆 53"/>
          <p:cNvSpPr/>
          <p:nvPr/>
        </p:nvSpPr>
        <p:spPr bwMode="auto">
          <a:xfrm>
            <a:off x="7785297" y="5831777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5" name="椭圆 54"/>
          <p:cNvSpPr/>
          <p:nvPr/>
        </p:nvSpPr>
        <p:spPr bwMode="auto">
          <a:xfrm>
            <a:off x="7965317" y="5593102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6" name="椭圆 55"/>
          <p:cNvSpPr/>
          <p:nvPr/>
        </p:nvSpPr>
        <p:spPr bwMode="auto">
          <a:xfrm>
            <a:off x="8145337" y="5352065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7" name="Text Box 180"/>
          <p:cNvSpPr txBox="1">
            <a:spLocks noChangeArrowheads="1"/>
          </p:cNvSpPr>
          <p:nvPr/>
        </p:nvSpPr>
        <p:spPr bwMode="auto">
          <a:xfrm>
            <a:off x="1460610" y="3264759"/>
            <a:ext cx="322531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须对每一件分别做测定、画刻度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916382" y="4434510"/>
            <a:ext cx="3512277" cy="2317184"/>
            <a:chOff x="236476" y="4473116"/>
            <a:chExt cx="3708411" cy="2317184"/>
          </a:xfrm>
        </p:grpSpPr>
        <p:cxnSp>
          <p:nvCxnSpPr>
            <p:cNvPr id="59" name="直接箭头连接符 58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箭头连接符 60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2" name="Text Box 14"/>
            <p:cNvSpPr txBox="1">
              <a:spLocks noChangeArrowheads="1"/>
            </p:cNvSpPr>
            <p:nvPr/>
          </p:nvSpPr>
          <p:spPr bwMode="auto">
            <a:xfrm>
              <a:off x="2699662" y="6482523"/>
              <a:ext cx="124522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63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cxnSp>
          <p:nvCxnSpPr>
            <p:cNvPr id="64" name="直接连接符 63"/>
            <p:cNvCxnSpPr/>
            <p:nvPr/>
          </p:nvCxnSpPr>
          <p:spPr bwMode="auto">
            <a:xfrm flipV="1">
              <a:off x="1457111" y="4865298"/>
              <a:ext cx="1404155" cy="1552034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dash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5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66" name="椭圆 65"/>
          <p:cNvSpPr/>
          <p:nvPr/>
        </p:nvSpPr>
        <p:spPr bwMode="auto">
          <a:xfrm>
            <a:off x="5081967" y="5154590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7" name="椭圆 66"/>
          <p:cNvSpPr/>
          <p:nvPr/>
        </p:nvSpPr>
        <p:spPr bwMode="auto">
          <a:xfrm>
            <a:off x="4052900" y="6342743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8" name="椭圆 67"/>
          <p:cNvSpPr/>
          <p:nvPr/>
        </p:nvSpPr>
        <p:spPr bwMode="auto">
          <a:xfrm>
            <a:off x="4253875" y="6114028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9" name="椭圆 68"/>
          <p:cNvSpPr/>
          <p:nvPr/>
        </p:nvSpPr>
        <p:spPr bwMode="auto">
          <a:xfrm>
            <a:off x="4469899" y="5861317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70" name="椭圆 69"/>
          <p:cNvSpPr/>
          <p:nvPr/>
        </p:nvSpPr>
        <p:spPr bwMode="auto">
          <a:xfrm>
            <a:off x="4685923" y="5622642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71" name="椭圆 70"/>
          <p:cNvSpPr/>
          <p:nvPr/>
        </p:nvSpPr>
        <p:spPr bwMode="auto">
          <a:xfrm>
            <a:off x="4901947" y="5381605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01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12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560388" y="836613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测量装置的标定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——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为方便理解，借助弹簧秤为例加以说明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149" name="Text Box 180"/>
          <p:cNvSpPr txBox="1">
            <a:spLocks noChangeArrowheads="1"/>
          </p:cNvSpPr>
          <p:nvPr/>
        </p:nvSpPr>
        <p:spPr bwMode="auto">
          <a:xfrm>
            <a:off x="849312" y="1268413"/>
            <a:ext cx="43917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弹簧秤是一种原理简单的测量装置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-159568" y="4473116"/>
            <a:ext cx="3708411" cy="2317184"/>
            <a:chOff x="236476" y="4473116"/>
            <a:chExt cx="3708411" cy="2317184"/>
          </a:xfrm>
        </p:grpSpPr>
        <p:cxnSp>
          <p:nvCxnSpPr>
            <p:cNvPr id="40" name="直接箭头连接符 39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1" name="直接箭头连接符 40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2" name="Text Box 14"/>
            <p:cNvSpPr txBox="1">
              <a:spLocks noChangeArrowheads="1"/>
            </p:cNvSpPr>
            <p:nvPr/>
          </p:nvSpPr>
          <p:spPr bwMode="auto">
            <a:xfrm>
              <a:off x="2972780" y="6482523"/>
              <a:ext cx="972107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3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29" name="Text Box 180"/>
          <p:cNvSpPr txBox="1">
            <a:spLocks noChangeArrowheads="1"/>
          </p:cNvSpPr>
          <p:nvPr/>
        </p:nvSpPr>
        <p:spPr bwMode="auto">
          <a:xfrm>
            <a:off x="729447" y="1737148"/>
            <a:ext cx="53102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三、更复杂情况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34" name="Text Box 180"/>
          <p:cNvSpPr txBox="1">
            <a:spLocks noChangeArrowheads="1"/>
          </p:cNvSpPr>
          <p:nvPr/>
        </p:nvSpPr>
        <p:spPr bwMode="auto">
          <a:xfrm>
            <a:off x="3077895" y="2145239"/>
            <a:ext cx="538681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弹簧部件长短不一或弹性有大有小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2288704" y="5193196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8" name="椭圆 37"/>
          <p:cNvSpPr/>
          <p:nvPr/>
        </p:nvSpPr>
        <p:spPr bwMode="auto">
          <a:xfrm>
            <a:off x="1038206" y="6381349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27" name="椭圆 26"/>
          <p:cNvSpPr/>
          <p:nvPr/>
        </p:nvSpPr>
        <p:spPr bwMode="auto">
          <a:xfrm>
            <a:off x="1378889" y="6152634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1738929" y="5899923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0" name="椭圆 29"/>
          <p:cNvSpPr/>
          <p:nvPr/>
        </p:nvSpPr>
        <p:spPr bwMode="auto">
          <a:xfrm>
            <a:off x="1954953" y="5661248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1" name="椭圆 30"/>
          <p:cNvSpPr/>
          <p:nvPr/>
        </p:nvSpPr>
        <p:spPr bwMode="auto">
          <a:xfrm>
            <a:off x="2134973" y="5420211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36" name="Text Box 180"/>
          <p:cNvSpPr txBox="1">
            <a:spLocks noChangeArrowheads="1"/>
          </p:cNvSpPr>
          <p:nvPr/>
        </p:nvSpPr>
        <p:spPr bwMode="auto">
          <a:xfrm>
            <a:off x="1134272" y="2147035"/>
            <a:ext cx="199475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制作一批弹簧秤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6380223" y="4404970"/>
            <a:ext cx="3145285" cy="2317184"/>
            <a:chOff x="236476" y="4473116"/>
            <a:chExt cx="3708411" cy="2317184"/>
          </a:xfrm>
        </p:grpSpPr>
        <p:cxnSp>
          <p:nvCxnSpPr>
            <p:cNvPr id="33" name="直接箭头连接符 32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7" name="直接箭头连接符 36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5" name="Text Box 14"/>
            <p:cNvSpPr txBox="1">
              <a:spLocks noChangeArrowheads="1"/>
            </p:cNvSpPr>
            <p:nvPr/>
          </p:nvSpPr>
          <p:spPr bwMode="auto">
            <a:xfrm>
              <a:off x="2699662" y="6482523"/>
              <a:ext cx="124522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6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8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49" name="椭圆 48"/>
          <p:cNvSpPr/>
          <p:nvPr/>
        </p:nvSpPr>
        <p:spPr bwMode="auto">
          <a:xfrm>
            <a:off x="8325357" y="5125050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1" name="椭圆 50"/>
          <p:cNvSpPr/>
          <p:nvPr/>
        </p:nvSpPr>
        <p:spPr bwMode="auto">
          <a:xfrm>
            <a:off x="7389253" y="6313203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2" name="椭圆 51"/>
          <p:cNvSpPr/>
          <p:nvPr/>
        </p:nvSpPr>
        <p:spPr bwMode="auto">
          <a:xfrm>
            <a:off x="7643585" y="6084488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4" name="椭圆 53"/>
          <p:cNvSpPr/>
          <p:nvPr/>
        </p:nvSpPr>
        <p:spPr bwMode="auto">
          <a:xfrm>
            <a:off x="7895613" y="5831777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5" name="椭圆 54"/>
          <p:cNvSpPr/>
          <p:nvPr/>
        </p:nvSpPr>
        <p:spPr bwMode="auto">
          <a:xfrm>
            <a:off x="8075633" y="5593102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6" name="椭圆 55"/>
          <p:cNvSpPr/>
          <p:nvPr/>
        </p:nvSpPr>
        <p:spPr bwMode="auto">
          <a:xfrm>
            <a:off x="8193360" y="5352065"/>
            <a:ext cx="45719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57" name="Text Box 180"/>
          <p:cNvSpPr txBox="1">
            <a:spLocks noChangeArrowheads="1"/>
          </p:cNvSpPr>
          <p:nvPr/>
        </p:nvSpPr>
        <p:spPr bwMode="auto">
          <a:xfrm>
            <a:off x="1136469" y="2990773"/>
            <a:ext cx="601277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2000" i="0" dirty="0" smtClean="0">
                <a:solidFill>
                  <a:srgbClr val="FF6600"/>
                </a:solidFill>
                <a:latin typeface="华文楷体" panose="02010600040101010101" pitchFamily="2" charset="-122"/>
              </a:rPr>
              <a:t>个体差异性、非线性</a:t>
            </a:r>
            <a:endParaRPr lang="en-US" altLang="zh-CN" sz="2000" i="0" dirty="0" smtClean="0">
              <a:solidFill>
                <a:srgbClr val="FF6600"/>
              </a:solidFill>
              <a:latin typeface="华文楷体" panose="02010600040101010101" pitchFamily="2" charset="-122"/>
            </a:endParaRPr>
          </a:p>
          <a:p>
            <a:pPr algn="l" eaLnBrk="1" hangingPunct="1"/>
            <a:r>
              <a:rPr lang="zh-CN" altLang="en-US" sz="2000" i="0" dirty="0" smtClean="0">
                <a:solidFill>
                  <a:srgbClr val="FF6600"/>
                </a:solidFill>
                <a:latin typeface="华文楷体" panose="02010600040101010101" pitchFamily="2" charset="-122"/>
              </a:rPr>
              <a:t>怎么办？ （这差不多就是案例</a:t>
            </a:r>
            <a:r>
              <a:rPr lang="en-US" altLang="zh-CN" sz="2000" i="0" dirty="0" smtClean="0">
                <a:solidFill>
                  <a:srgbClr val="FF6600"/>
                </a:solidFill>
                <a:latin typeface="华文楷体" panose="02010600040101010101" pitchFamily="2" charset="-122"/>
              </a:rPr>
              <a:t>1</a:t>
            </a:r>
            <a:r>
              <a:rPr lang="zh-CN" altLang="en-US" sz="2000" i="0" dirty="0" smtClean="0">
                <a:solidFill>
                  <a:srgbClr val="FF6600"/>
                </a:solidFill>
                <a:latin typeface="华文楷体" panose="02010600040101010101" pitchFamily="2" charset="-122"/>
              </a:rPr>
              <a:t>中所面对的问题）</a:t>
            </a:r>
            <a:endParaRPr lang="en-US" altLang="zh-CN" sz="2000" i="0" dirty="0">
              <a:solidFill>
                <a:srgbClr val="FF6600"/>
              </a:solidFill>
              <a:latin typeface="华文楷体" panose="02010600040101010101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916382" y="4434510"/>
            <a:ext cx="3512277" cy="2317184"/>
            <a:chOff x="236476" y="4473116"/>
            <a:chExt cx="3708411" cy="2317184"/>
          </a:xfrm>
        </p:grpSpPr>
        <p:cxnSp>
          <p:nvCxnSpPr>
            <p:cNvPr id="59" name="直接箭头连接符 58"/>
            <p:cNvCxnSpPr/>
            <p:nvPr/>
          </p:nvCxnSpPr>
          <p:spPr bwMode="auto">
            <a:xfrm>
              <a:off x="1277091" y="6414377"/>
              <a:ext cx="2247974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箭头连接符 60"/>
            <p:cNvCxnSpPr/>
            <p:nvPr/>
          </p:nvCxnSpPr>
          <p:spPr bwMode="auto">
            <a:xfrm flipV="1">
              <a:off x="1457111" y="4578173"/>
              <a:ext cx="0" cy="2052228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2" name="Text Box 14"/>
            <p:cNvSpPr txBox="1">
              <a:spLocks noChangeArrowheads="1"/>
            </p:cNvSpPr>
            <p:nvPr/>
          </p:nvSpPr>
          <p:spPr bwMode="auto">
            <a:xfrm>
              <a:off x="2699662" y="6482523"/>
              <a:ext cx="1245225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刻度位置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63" name="Text Box 14"/>
            <p:cNvSpPr txBox="1">
              <a:spLocks noChangeArrowheads="1"/>
            </p:cNvSpPr>
            <p:nvPr/>
          </p:nvSpPr>
          <p:spPr bwMode="auto">
            <a:xfrm>
              <a:off x="236476" y="4473116"/>
              <a:ext cx="1404156" cy="6309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被称物</a:t>
              </a:r>
              <a:endParaRPr lang="en-US" altLang="zh-CN" sz="1400" i="0" dirty="0" smtClean="0">
                <a:solidFill>
                  <a:srgbClr val="993300"/>
                </a:solidFill>
                <a:latin typeface="楷体_GB2312" pitchFamily="49" charset="-122"/>
                <a:ea typeface="楷体_GB2312" pitchFamily="49" charset="-122"/>
              </a:endParaRPr>
            </a:p>
            <a:p>
              <a:pPr eaLnBrk="1" hangingPunct="1"/>
              <a:r>
                <a:rPr lang="zh-CN" altLang="en-US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（刻度读数）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65" name="Text Box 14"/>
            <p:cNvSpPr txBox="1">
              <a:spLocks noChangeArrowheads="1"/>
            </p:cNvSpPr>
            <p:nvPr/>
          </p:nvSpPr>
          <p:spPr bwMode="auto">
            <a:xfrm>
              <a:off x="1207834" y="6414377"/>
              <a:ext cx="350343" cy="3077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hlink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66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1pPr>
              <a:lvl2pPr marL="742950" indent="-28575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2pPr>
              <a:lvl3pPr marL="11430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3pPr>
              <a:lvl4pPr marL="16002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4pPr>
              <a:lvl5pPr marL="2057400" indent="-228600" eaLnBrk="0" hangingPunct="0"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5pPr>
              <a:lvl6pPr marL="25146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6pPr>
              <a:lvl7pPr marL="29718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7pPr>
              <a:lvl8pPr marL="34290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8pPr>
              <a:lvl9pPr marL="3886200" indent="-228600" algn="ctr" eaLnBrk="0" fontAlgn="base" hangingPunct="0">
                <a:spcBef>
                  <a:spcPct val="50000"/>
                </a:spcBef>
                <a:spcAft>
                  <a:spcPct val="0"/>
                </a:spcAft>
                <a:defRPr sz="1600" b="1" i="1">
                  <a:solidFill>
                    <a:schemeClr val="tx1"/>
                  </a:solidFill>
                  <a:latin typeface="Arial" charset="0"/>
                  <a:ea typeface="华文楷体" pitchFamily="2" charset="-122"/>
                </a:defRPr>
              </a:lvl9pPr>
            </a:lstStyle>
            <a:p>
              <a:pPr algn="l" eaLnBrk="1" hangingPunct="1"/>
              <a:r>
                <a:rPr lang="en-US" altLang="zh-CN" sz="1400" i="0" dirty="0" smtClean="0">
                  <a:solidFill>
                    <a:srgbClr val="993300"/>
                  </a:solidFill>
                  <a:latin typeface="楷体_GB2312" pitchFamily="49" charset="-122"/>
                  <a:ea typeface="楷体_GB2312" pitchFamily="49" charset="-122"/>
                </a:rPr>
                <a:t>0</a:t>
              </a:r>
              <a:endParaRPr lang="en-US" altLang="zh-CN" sz="140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</p:grpSp>
      <p:sp>
        <p:nvSpPr>
          <p:cNvPr id="66" name="椭圆 65"/>
          <p:cNvSpPr/>
          <p:nvPr/>
        </p:nvSpPr>
        <p:spPr bwMode="auto">
          <a:xfrm>
            <a:off x="5586023" y="5154590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7" name="椭圆 66"/>
          <p:cNvSpPr/>
          <p:nvPr/>
        </p:nvSpPr>
        <p:spPr bwMode="auto">
          <a:xfrm>
            <a:off x="4052900" y="6342743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8" name="椭圆 67"/>
          <p:cNvSpPr/>
          <p:nvPr/>
        </p:nvSpPr>
        <p:spPr bwMode="auto">
          <a:xfrm>
            <a:off x="4505903" y="6114028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9" name="椭圆 68"/>
          <p:cNvSpPr/>
          <p:nvPr/>
        </p:nvSpPr>
        <p:spPr bwMode="auto">
          <a:xfrm>
            <a:off x="4901947" y="5861317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70" name="椭圆 69"/>
          <p:cNvSpPr/>
          <p:nvPr/>
        </p:nvSpPr>
        <p:spPr bwMode="auto">
          <a:xfrm>
            <a:off x="5189979" y="5622642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71" name="椭圆 70"/>
          <p:cNvSpPr/>
          <p:nvPr/>
        </p:nvSpPr>
        <p:spPr bwMode="auto">
          <a:xfrm>
            <a:off x="5406003" y="5381605"/>
            <a:ext cx="51053" cy="45719"/>
          </a:xfrm>
          <a:prstGeom prst="ellipse">
            <a:avLst/>
          </a:prstGeom>
          <a:noFill/>
          <a:ln w="38100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charset="0"/>
            </a:endParaRPr>
          </a:p>
        </p:txBody>
      </p:sp>
      <p:sp>
        <p:nvSpPr>
          <p:cNvPr id="60" name="Text Box 180"/>
          <p:cNvSpPr txBox="1">
            <a:spLocks noChangeArrowheads="1"/>
          </p:cNvSpPr>
          <p:nvPr/>
        </p:nvSpPr>
        <p:spPr bwMode="auto">
          <a:xfrm>
            <a:off x="3077895" y="2459254"/>
            <a:ext cx="609154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285750" indent="-285750" algn="l" eaLnBrk="1" hangingPunct="1">
              <a:buFont typeface="Wingdings" panose="05000000000000000000" pitchFamily="2" charset="2"/>
              <a:buChar char="Ø"/>
            </a:pP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弹簧部件“受力</a:t>
            </a:r>
            <a:r>
              <a:rPr lang="en-US" altLang="zh-CN" i="0" dirty="0" smtClean="0">
                <a:solidFill>
                  <a:srgbClr val="7030A0"/>
                </a:solidFill>
                <a:ea typeface="宋体" pitchFamily="2" charset="-122"/>
              </a:rPr>
              <a:t>-</a:t>
            </a:r>
            <a:r>
              <a:rPr lang="zh-CN" altLang="en-US" i="0" dirty="0" smtClean="0">
                <a:solidFill>
                  <a:srgbClr val="7030A0"/>
                </a:solidFill>
                <a:ea typeface="宋体" pitchFamily="2" charset="-122"/>
              </a:rPr>
              <a:t>形变”不是线性关系，即不满足普通胡克定律</a:t>
            </a:r>
            <a:endParaRPr lang="en-US" altLang="zh-CN" i="0" dirty="0">
              <a:solidFill>
                <a:srgbClr val="7030A0"/>
              </a:solidFill>
              <a:ea typeface="宋体" pitchFamily="2" charset="-122"/>
            </a:endParaRPr>
          </a:p>
        </p:txBody>
      </p:sp>
      <p:sp>
        <p:nvSpPr>
          <p:cNvPr id="3" name="任意多边形 2"/>
          <p:cNvSpPr/>
          <p:nvPr/>
        </p:nvSpPr>
        <p:spPr bwMode="auto">
          <a:xfrm>
            <a:off x="1020816" y="5129408"/>
            <a:ext cx="1320800" cy="1290320"/>
          </a:xfrm>
          <a:custGeom>
            <a:avLst/>
            <a:gdLst>
              <a:gd name="connsiteX0" fmla="*/ 0 w 1320800"/>
              <a:gd name="connsiteY0" fmla="*/ 1290320 h 1290320"/>
              <a:gd name="connsiteX1" fmla="*/ 843280 w 1320800"/>
              <a:gd name="connsiteY1" fmla="*/ 680720 h 1290320"/>
              <a:gd name="connsiteX2" fmla="*/ 1320800 w 1320800"/>
              <a:gd name="connsiteY2" fmla="*/ 0 h 129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800" h="1290320">
                <a:moveTo>
                  <a:pt x="0" y="1290320"/>
                </a:moveTo>
                <a:cubicBezTo>
                  <a:pt x="311573" y="1093046"/>
                  <a:pt x="623147" y="895773"/>
                  <a:pt x="843280" y="680720"/>
                </a:cubicBezTo>
                <a:cubicBezTo>
                  <a:pt x="1063413" y="465667"/>
                  <a:pt x="1192106" y="232833"/>
                  <a:pt x="1320800" y="0"/>
                </a:cubicBezTo>
              </a:path>
            </a:pathLst>
          </a:custGeom>
          <a:noFill/>
          <a:ln w="9525" cap="flat" cmpd="sng" algn="ctr">
            <a:solidFill>
              <a:srgbClr val="CC00FF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任意多边形 71"/>
          <p:cNvSpPr/>
          <p:nvPr/>
        </p:nvSpPr>
        <p:spPr bwMode="auto">
          <a:xfrm>
            <a:off x="4052900" y="5085184"/>
            <a:ext cx="1591304" cy="1290320"/>
          </a:xfrm>
          <a:custGeom>
            <a:avLst/>
            <a:gdLst>
              <a:gd name="connsiteX0" fmla="*/ 0 w 1320800"/>
              <a:gd name="connsiteY0" fmla="*/ 1290320 h 1290320"/>
              <a:gd name="connsiteX1" fmla="*/ 843280 w 1320800"/>
              <a:gd name="connsiteY1" fmla="*/ 680720 h 1290320"/>
              <a:gd name="connsiteX2" fmla="*/ 1320800 w 1320800"/>
              <a:gd name="connsiteY2" fmla="*/ 0 h 129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800" h="1290320">
                <a:moveTo>
                  <a:pt x="0" y="1290320"/>
                </a:moveTo>
                <a:cubicBezTo>
                  <a:pt x="311573" y="1093046"/>
                  <a:pt x="623147" y="895773"/>
                  <a:pt x="843280" y="680720"/>
                </a:cubicBezTo>
                <a:cubicBezTo>
                  <a:pt x="1063413" y="465667"/>
                  <a:pt x="1192106" y="232833"/>
                  <a:pt x="1320800" y="0"/>
                </a:cubicBezTo>
              </a:path>
            </a:pathLst>
          </a:custGeom>
          <a:noFill/>
          <a:ln w="9525" cap="flat" cmpd="sng" algn="ctr">
            <a:solidFill>
              <a:srgbClr val="CC00FF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任意多边形 72"/>
          <p:cNvSpPr/>
          <p:nvPr/>
        </p:nvSpPr>
        <p:spPr bwMode="auto">
          <a:xfrm>
            <a:off x="7421847" y="5039651"/>
            <a:ext cx="936104" cy="1290320"/>
          </a:xfrm>
          <a:custGeom>
            <a:avLst/>
            <a:gdLst>
              <a:gd name="connsiteX0" fmla="*/ 0 w 1320800"/>
              <a:gd name="connsiteY0" fmla="*/ 1290320 h 1290320"/>
              <a:gd name="connsiteX1" fmla="*/ 843280 w 1320800"/>
              <a:gd name="connsiteY1" fmla="*/ 680720 h 1290320"/>
              <a:gd name="connsiteX2" fmla="*/ 1320800 w 1320800"/>
              <a:gd name="connsiteY2" fmla="*/ 0 h 129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0800" h="1290320">
                <a:moveTo>
                  <a:pt x="0" y="1290320"/>
                </a:moveTo>
                <a:cubicBezTo>
                  <a:pt x="311573" y="1093046"/>
                  <a:pt x="623147" y="895773"/>
                  <a:pt x="843280" y="680720"/>
                </a:cubicBezTo>
                <a:cubicBezTo>
                  <a:pt x="1063413" y="465667"/>
                  <a:pt x="1192106" y="232833"/>
                  <a:pt x="1320800" y="0"/>
                </a:cubicBezTo>
              </a:path>
            </a:pathLst>
          </a:custGeom>
          <a:noFill/>
          <a:ln w="9525" cap="flat" cmpd="sng" algn="ctr">
            <a:solidFill>
              <a:srgbClr val="CC00FF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2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13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560388" y="836613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工具软件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149" name="Text Box 180"/>
          <p:cNvSpPr txBox="1">
            <a:spLocks noChangeArrowheads="1"/>
          </p:cNvSpPr>
          <p:nvPr/>
        </p:nvSpPr>
        <p:spPr bwMode="auto">
          <a:xfrm>
            <a:off x="849312" y="1268413"/>
            <a:ext cx="81361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要求使用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MATLAB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，下堂课开始请尽量携带安装有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MATLAB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的笔记本电脑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50" name="Text Box 3"/>
          <p:cNvSpPr txBox="1">
            <a:spLocks noChangeArrowheads="1"/>
          </p:cNvSpPr>
          <p:nvPr/>
        </p:nvSpPr>
        <p:spPr bwMode="auto">
          <a:xfrm>
            <a:off x="560388" y="1825014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曲线拟合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插值问题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64" name="Text Box 180"/>
          <p:cNvSpPr txBox="1">
            <a:spLocks noChangeArrowheads="1"/>
          </p:cNvSpPr>
          <p:nvPr/>
        </p:nvSpPr>
        <p:spPr bwMode="auto">
          <a:xfrm>
            <a:off x="1118957" y="2239494"/>
            <a:ext cx="48301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理论原理参见： 数理统计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-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回归分析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74" name="Text Box 180"/>
          <p:cNvSpPr txBox="1">
            <a:spLocks noChangeArrowheads="1"/>
          </p:cNvSpPr>
          <p:nvPr/>
        </p:nvSpPr>
        <p:spPr bwMode="auto">
          <a:xfrm>
            <a:off x="1118956" y="2608826"/>
            <a:ext cx="6750367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计算工具： 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MATLAB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提供了使用方便的库函数资源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en-US" altLang="zh-CN" sz="1800" i="0" dirty="0">
                <a:solidFill>
                  <a:srgbClr val="990000"/>
                </a:solidFill>
                <a:ea typeface="宋体" pitchFamily="2" charset="-122"/>
              </a:rPr>
              <a:t> 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                  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比如 </a:t>
            </a:r>
            <a:r>
              <a:rPr lang="en-US" altLang="zh-CN" sz="1800" i="0" dirty="0" err="1" smtClean="0">
                <a:solidFill>
                  <a:srgbClr val="990000"/>
                </a:solidFill>
                <a:ea typeface="宋体" pitchFamily="2" charset="-122"/>
              </a:rPr>
              <a:t>polyfit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, </a:t>
            </a:r>
            <a:r>
              <a:rPr lang="en-US" altLang="zh-CN" sz="1800" i="0" dirty="0" err="1" smtClean="0">
                <a:solidFill>
                  <a:srgbClr val="990000"/>
                </a:solidFill>
                <a:ea typeface="宋体" pitchFamily="2" charset="-122"/>
              </a:rPr>
              <a:t>polyval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, interp1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等函数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574140" y="3525654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1132709" y="3940134"/>
            <a:ext cx="483012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77" name="Text Box 180"/>
          <p:cNvSpPr txBox="1">
            <a:spLocks noChangeArrowheads="1"/>
          </p:cNvSpPr>
          <p:nvPr/>
        </p:nvSpPr>
        <p:spPr bwMode="auto">
          <a:xfrm>
            <a:off x="1132708" y="4330472"/>
            <a:ext cx="80687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>
                <a:solidFill>
                  <a:srgbClr val="99000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启发式搜索，比如遗传算法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(GA)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、模拟退火算法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(SA)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4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14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925108" y="888492"/>
            <a:ext cx="2272640" cy="2000123"/>
            <a:chOff x="5925108" y="888492"/>
            <a:chExt cx="2272640" cy="2000123"/>
          </a:xfrm>
        </p:grpSpPr>
        <p:cxnSp>
          <p:nvCxnSpPr>
            <p:cNvPr id="3" name="直接连接符 2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直接连接符 15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直接连接符 18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接连接符 12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直接连接符 33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文本框 24"/>
          <p:cNvSpPr txBox="1"/>
          <p:nvPr/>
        </p:nvSpPr>
        <p:spPr>
          <a:xfrm>
            <a:off x="5942470" y="96633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59003" y="19567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637262" y="143255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492477" y="243618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11732" y="3339407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：简单粗暴的“暴力穷举”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2" name="Text Box 180"/>
          <p:cNvSpPr txBox="1">
            <a:spLocks noChangeArrowheads="1"/>
          </p:cNvSpPr>
          <p:nvPr/>
        </p:nvSpPr>
        <p:spPr bwMode="auto">
          <a:xfrm>
            <a:off x="1352600" y="3891621"/>
            <a:ext cx="8172909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不考虑游戏的其他规则约束，每个未知格子最多有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4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种可能填法：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3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或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4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；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有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12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个未知格子，共有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4</a:t>
            </a:r>
            <a:r>
              <a:rPr lang="en-US" altLang="zh-CN" sz="1800" i="0" baseline="30000" dirty="0" smtClean="0">
                <a:solidFill>
                  <a:srgbClr val="0070C0"/>
                </a:solidFill>
                <a:ea typeface="宋体" pitchFamily="2" charset="-122"/>
              </a:rPr>
              <a:t>12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种组合，逐一尝试检验是否通过。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3" name="Text Box 180"/>
          <p:cNvSpPr txBox="1">
            <a:spLocks noChangeArrowheads="1"/>
          </p:cNvSpPr>
          <p:nvPr/>
        </p:nvSpPr>
        <p:spPr bwMode="auto">
          <a:xfrm>
            <a:off x="1352600" y="4912898"/>
            <a:ext cx="817290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算法特点：简单易行，但计算量大，不适合推广（到更高阶数独游戏）。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291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15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416496" y="839883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逻辑结构可表达为一棵“树”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2" name="Text Box 180"/>
          <p:cNvSpPr txBox="1">
            <a:spLocks noChangeArrowheads="1"/>
          </p:cNvSpPr>
          <p:nvPr/>
        </p:nvSpPr>
        <p:spPr bwMode="auto">
          <a:xfrm>
            <a:off x="273050" y="1700808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3" name="Text Box 180"/>
          <p:cNvSpPr txBox="1">
            <a:spLocks noChangeArrowheads="1"/>
          </p:cNvSpPr>
          <p:nvPr/>
        </p:nvSpPr>
        <p:spPr bwMode="auto">
          <a:xfrm>
            <a:off x="1352600" y="4912898"/>
            <a:ext cx="817290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每一条从根到叶子的路径都对应一个组合，问题的解是其中一个组合。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20952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513508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490158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468332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72456" y="2366805"/>
            <a:ext cx="1986160" cy="439635"/>
            <a:chOff x="1734461" y="2621421"/>
            <a:chExt cx="1986160" cy="439635"/>
          </a:xfrm>
        </p:grpSpPr>
        <p:sp>
          <p:nvSpPr>
            <p:cNvPr id="30" name="文本框 29"/>
            <p:cNvSpPr txBox="1"/>
            <p:nvPr/>
          </p:nvSpPr>
          <p:spPr>
            <a:xfrm>
              <a:off x="1734461" y="2629008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22348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727541" y="2621421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21656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5" name="Text Box 180"/>
          <p:cNvSpPr txBox="1">
            <a:spLocks noChangeArrowheads="1"/>
          </p:cNvSpPr>
          <p:nvPr/>
        </p:nvSpPr>
        <p:spPr bwMode="auto">
          <a:xfrm>
            <a:off x="268154" y="2402167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>
                <a:solidFill>
                  <a:srgbClr val="0070C0"/>
                </a:solidFill>
                <a:ea typeface="宋体" pitchFamily="2" charset="-122"/>
              </a:rPr>
              <a:t>3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780792" y="2336986"/>
            <a:ext cx="1986160" cy="439635"/>
            <a:chOff x="1734461" y="2621421"/>
            <a:chExt cx="1986160" cy="439635"/>
          </a:xfrm>
        </p:grpSpPr>
        <p:sp>
          <p:nvSpPr>
            <p:cNvPr id="44" name="文本框 43"/>
            <p:cNvSpPr txBox="1"/>
            <p:nvPr/>
          </p:nvSpPr>
          <p:spPr>
            <a:xfrm>
              <a:off x="1734461" y="2629008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22348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2727541" y="2621421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21656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766952" y="2336986"/>
            <a:ext cx="1986160" cy="439635"/>
            <a:chOff x="1734461" y="2621421"/>
            <a:chExt cx="1986160" cy="439635"/>
          </a:xfrm>
        </p:grpSpPr>
        <p:sp>
          <p:nvSpPr>
            <p:cNvPr id="49" name="文本框 48"/>
            <p:cNvSpPr txBox="1"/>
            <p:nvPr/>
          </p:nvSpPr>
          <p:spPr>
            <a:xfrm>
              <a:off x="1734461" y="2629008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22348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727541" y="2621421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321656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782292" y="2347783"/>
            <a:ext cx="1986160" cy="439635"/>
            <a:chOff x="1734461" y="2621421"/>
            <a:chExt cx="1986160" cy="439635"/>
          </a:xfrm>
        </p:grpSpPr>
        <p:sp>
          <p:nvSpPr>
            <p:cNvPr id="54" name="文本框 53"/>
            <p:cNvSpPr txBox="1"/>
            <p:nvPr/>
          </p:nvSpPr>
          <p:spPr>
            <a:xfrm>
              <a:off x="1734461" y="2629008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222348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727541" y="2621421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3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216565" y="2625425"/>
              <a:ext cx="504056" cy="4320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r>
                <a:rPr lang="en-US" altLang="zh-CN" sz="2400" i="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endParaRPr lang="zh-CN" altLang="en-US" sz="2400" i="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cxnSp>
        <p:nvCxnSpPr>
          <p:cNvPr id="5" name="直接连接符 4"/>
          <p:cNvCxnSpPr>
            <a:stCxn id="27" idx="2"/>
            <a:endCxn id="30" idx="0"/>
          </p:cNvCxnSpPr>
          <p:nvPr/>
        </p:nvCxnSpPr>
        <p:spPr bwMode="auto">
          <a:xfrm flipH="1">
            <a:off x="2024484" y="2132856"/>
            <a:ext cx="741052" cy="241536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连接符 6"/>
          <p:cNvCxnSpPr>
            <a:stCxn id="27" idx="2"/>
            <a:endCxn id="31" idx="0"/>
          </p:cNvCxnSpPr>
          <p:nvPr/>
        </p:nvCxnSpPr>
        <p:spPr bwMode="auto">
          <a:xfrm flipH="1">
            <a:off x="2513508" y="2132856"/>
            <a:ext cx="252028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直接连接符 8"/>
          <p:cNvCxnSpPr>
            <a:stCxn id="27" idx="2"/>
            <a:endCxn id="32" idx="0"/>
          </p:cNvCxnSpPr>
          <p:nvPr/>
        </p:nvCxnSpPr>
        <p:spPr bwMode="auto">
          <a:xfrm>
            <a:off x="2765536" y="2132856"/>
            <a:ext cx="252028" cy="233949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直接连接符 10"/>
          <p:cNvCxnSpPr>
            <a:stCxn id="27" idx="2"/>
            <a:endCxn id="33" idx="0"/>
          </p:cNvCxnSpPr>
          <p:nvPr/>
        </p:nvCxnSpPr>
        <p:spPr bwMode="auto">
          <a:xfrm>
            <a:off x="2765536" y="2132856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直接连接符 57"/>
          <p:cNvCxnSpPr/>
          <p:nvPr/>
        </p:nvCxnSpPr>
        <p:spPr bwMode="auto">
          <a:xfrm flipH="1">
            <a:off x="4035178" y="2125804"/>
            <a:ext cx="741052" cy="241536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直接连接符 58"/>
          <p:cNvCxnSpPr/>
          <p:nvPr/>
        </p:nvCxnSpPr>
        <p:spPr bwMode="auto">
          <a:xfrm flipH="1">
            <a:off x="4524202" y="2125804"/>
            <a:ext cx="252028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0" name="直接连接符 59"/>
          <p:cNvCxnSpPr/>
          <p:nvPr/>
        </p:nvCxnSpPr>
        <p:spPr bwMode="auto">
          <a:xfrm>
            <a:off x="4776230" y="2125804"/>
            <a:ext cx="252028" cy="233949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直接连接符 60"/>
          <p:cNvCxnSpPr/>
          <p:nvPr/>
        </p:nvCxnSpPr>
        <p:spPr bwMode="auto">
          <a:xfrm>
            <a:off x="4776230" y="2125804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直接连接符 61"/>
          <p:cNvCxnSpPr/>
          <p:nvPr/>
        </p:nvCxnSpPr>
        <p:spPr bwMode="auto">
          <a:xfrm flipH="1">
            <a:off x="5996874" y="2101035"/>
            <a:ext cx="741052" cy="241536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3" name="直接连接符 62"/>
          <p:cNvCxnSpPr/>
          <p:nvPr/>
        </p:nvCxnSpPr>
        <p:spPr bwMode="auto">
          <a:xfrm flipH="1">
            <a:off x="6485898" y="2101035"/>
            <a:ext cx="252028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直接连接符 63"/>
          <p:cNvCxnSpPr/>
          <p:nvPr/>
        </p:nvCxnSpPr>
        <p:spPr bwMode="auto">
          <a:xfrm>
            <a:off x="6737926" y="2101035"/>
            <a:ext cx="252028" cy="233949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直接连接符 64"/>
          <p:cNvCxnSpPr/>
          <p:nvPr/>
        </p:nvCxnSpPr>
        <p:spPr bwMode="auto">
          <a:xfrm>
            <a:off x="6737926" y="2101035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直接连接符 65"/>
          <p:cNvCxnSpPr/>
          <p:nvPr/>
        </p:nvCxnSpPr>
        <p:spPr bwMode="auto">
          <a:xfrm flipH="1">
            <a:off x="8036898" y="2135489"/>
            <a:ext cx="741052" cy="241536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直接连接符 66"/>
          <p:cNvCxnSpPr/>
          <p:nvPr/>
        </p:nvCxnSpPr>
        <p:spPr bwMode="auto">
          <a:xfrm flipH="1">
            <a:off x="8525922" y="2135489"/>
            <a:ext cx="252028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直接连接符 67"/>
          <p:cNvCxnSpPr/>
          <p:nvPr/>
        </p:nvCxnSpPr>
        <p:spPr bwMode="auto">
          <a:xfrm>
            <a:off x="8777950" y="2135489"/>
            <a:ext cx="252028" cy="233949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9" name="直接连接符 68"/>
          <p:cNvCxnSpPr/>
          <p:nvPr/>
        </p:nvCxnSpPr>
        <p:spPr bwMode="auto">
          <a:xfrm>
            <a:off x="8777950" y="2135489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直接连接符 69"/>
          <p:cNvCxnSpPr>
            <a:endCxn id="27" idx="0"/>
          </p:cNvCxnSpPr>
          <p:nvPr/>
        </p:nvCxnSpPr>
        <p:spPr bwMode="auto">
          <a:xfrm flipH="1">
            <a:off x="2765536" y="1166783"/>
            <a:ext cx="3014862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直接连接符 70"/>
          <p:cNvCxnSpPr>
            <a:endCxn id="24" idx="0"/>
          </p:cNvCxnSpPr>
          <p:nvPr/>
        </p:nvCxnSpPr>
        <p:spPr bwMode="auto">
          <a:xfrm flipH="1">
            <a:off x="4772980" y="1166783"/>
            <a:ext cx="1007418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直接连接符 71"/>
          <p:cNvCxnSpPr>
            <a:endCxn id="28" idx="0"/>
          </p:cNvCxnSpPr>
          <p:nvPr/>
        </p:nvCxnSpPr>
        <p:spPr bwMode="auto">
          <a:xfrm>
            <a:off x="5780398" y="1166783"/>
            <a:ext cx="961788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直接连接符 72"/>
          <p:cNvCxnSpPr>
            <a:endCxn id="29" idx="0"/>
          </p:cNvCxnSpPr>
          <p:nvPr/>
        </p:nvCxnSpPr>
        <p:spPr bwMode="auto">
          <a:xfrm>
            <a:off x="5780398" y="1166783"/>
            <a:ext cx="2939962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3" name="Text Box 180"/>
          <p:cNvSpPr txBox="1">
            <a:spLocks noChangeArrowheads="1"/>
          </p:cNvSpPr>
          <p:nvPr/>
        </p:nvSpPr>
        <p:spPr bwMode="auto">
          <a:xfrm>
            <a:off x="182166" y="3308139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4】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90" name="组合 89"/>
          <p:cNvGrpSpPr/>
          <p:nvPr/>
        </p:nvGrpSpPr>
        <p:grpSpPr>
          <a:xfrm>
            <a:off x="1772456" y="2806440"/>
            <a:ext cx="489024" cy="975477"/>
            <a:chOff x="1772456" y="2806440"/>
            <a:chExt cx="489024" cy="975477"/>
          </a:xfrm>
        </p:grpSpPr>
        <p:grpSp>
          <p:nvGrpSpPr>
            <p:cNvPr id="78" name="组合 77"/>
            <p:cNvGrpSpPr/>
            <p:nvPr/>
          </p:nvGrpSpPr>
          <p:grpSpPr>
            <a:xfrm>
              <a:off x="1772456" y="3342282"/>
              <a:ext cx="489024" cy="439635"/>
              <a:chOff x="1734461" y="2621421"/>
              <a:chExt cx="1986160" cy="439635"/>
            </a:xfrm>
          </p:grpSpPr>
          <p:sp>
            <p:nvSpPr>
              <p:cNvPr id="79" name="文本框 78"/>
              <p:cNvSpPr txBox="1"/>
              <p:nvPr/>
            </p:nvSpPr>
            <p:spPr>
              <a:xfrm>
                <a:off x="1734461" y="2629008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1" name="文本框 80"/>
              <p:cNvSpPr txBox="1"/>
              <p:nvPr/>
            </p:nvSpPr>
            <p:spPr>
              <a:xfrm>
                <a:off x="2727541" y="2621421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3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77" name="直接连接符 76"/>
            <p:cNvCxnSpPr>
              <a:stCxn id="30" idx="2"/>
              <a:endCxn id="79" idx="0"/>
            </p:cNvCxnSpPr>
            <p:nvPr/>
          </p:nvCxnSpPr>
          <p:spPr bwMode="auto">
            <a:xfrm flipH="1">
              <a:off x="1834510" y="2806440"/>
              <a:ext cx="189974" cy="543429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直接连接符 84"/>
            <p:cNvCxnSpPr>
              <a:stCxn id="30" idx="2"/>
              <a:endCxn id="80" idx="0"/>
            </p:cNvCxnSpPr>
            <p:nvPr/>
          </p:nvCxnSpPr>
          <p:spPr bwMode="auto">
            <a:xfrm flipH="1">
              <a:off x="1954915" y="2806440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直接连接符 86"/>
            <p:cNvCxnSpPr>
              <a:stCxn id="30" idx="2"/>
              <a:endCxn id="81" idx="0"/>
            </p:cNvCxnSpPr>
            <p:nvPr/>
          </p:nvCxnSpPr>
          <p:spPr bwMode="auto">
            <a:xfrm>
              <a:off x="2024484" y="2806440"/>
              <a:ext cx="54538" cy="535842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直接连接符 88"/>
            <p:cNvCxnSpPr>
              <a:stCxn id="30" idx="2"/>
              <a:endCxn id="82" idx="0"/>
            </p:cNvCxnSpPr>
            <p:nvPr/>
          </p:nvCxnSpPr>
          <p:spPr bwMode="auto">
            <a:xfrm>
              <a:off x="2024484" y="2806440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0" name="组合 119"/>
          <p:cNvGrpSpPr/>
          <p:nvPr/>
        </p:nvGrpSpPr>
        <p:grpSpPr>
          <a:xfrm>
            <a:off x="2259784" y="2806440"/>
            <a:ext cx="489024" cy="975477"/>
            <a:chOff x="1772456" y="2806440"/>
            <a:chExt cx="489024" cy="975477"/>
          </a:xfrm>
        </p:grpSpPr>
        <p:grpSp>
          <p:nvGrpSpPr>
            <p:cNvPr id="121" name="组合 120"/>
            <p:cNvGrpSpPr/>
            <p:nvPr/>
          </p:nvGrpSpPr>
          <p:grpSpPr>
            <a:xfrm>
              <a:off x="1772456" y="3342282"/>
              <a:ext cx="489024" cy="439635"/>
              <a:chOff x="1734461" y="2621421"/>
              <a:chExt cx="1986160" cy="439635"/>
            </a:xfrm>
          </p:grpSpPr>
          <p:sp>
            <p:nvSpPr>
              <p:cNvPr id="126" name="文本框 125"/>
              <p:cNvSpPr txBox="1"/>
              <p:nvPr/>
            </p:nvSpPr>
            <p:spPr>
              <a:xfrm>
                <a:off x="1734461" y="2629008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27" name="文本框 126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2727541" y="2621421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3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29" name="文本框 128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122" name="直接连接符 121"/>
            <p:cNvCxnSpPr>
              <a:endCxn id="126" idx="0"/>
            </p:cNvCxnSpPr>
            <p:nvPr/>
          </p:nvCxnSpPr>
          <p:spPr bwMode="auto">
            <a:xfrm flipH="1">
              <a:off x="1834510" y="2806440"/>
              <a:ext cx="189974" cy="543429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3" name="直接连接符 122"/>
            <p:cNvCxnSpPr>
              <a:endCxn id="127" idx="0"/>
            </p:cNvCxnSpPr>
            <p:nvPr/>
          </p:nvCxnSpPr>
          <p:spPr bwMode="auto">
            <a:xfrm flipH="1">
              <a:off x="1954915" y="2806440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4" name="直接连接符 123"/>
            <p:cNvCxnSpPr>
              <a:endCxn id="128" idx="0"/>
            </p:cNvCxnSpPr>
            <p:nvPr/>
          </p:nvCxnSpPr>
          <p:spPr bwMode="auto">
            <a:xfrm>
              <a:off x="2024484" y="2806440"/>
              <a:ext cx="54538" cy="535842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5" name="直接连接符 124"/>
            <p:cNvCxnSpPr>
              <a:endCxn id="129" idx="0"/>
            </p:cNvCxnSpPr>
            <p:nvPr/>
          </p:nvCxnSpPr>
          <p:spPr bwMode="auto">
            <a:xfrm>
              <a:off x="2024484" y="2806440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30" name="组合 129"/>
          <p:cNvGrpSpPr/>
          <p:nvPr/>
        </p:nvGrpSpPr>
        <p:grpSpPr>
          <a:xfrm>
            <a:off x="2756324" y="2798853"/>
            <a:ext cx="489024" cy="975477"/>
            <a:chOff x="1772456" y="2806440"/>
            <a:chExt cx="489024" cy="975477"/>
          </a:xfrm>
        </p:grpSpPr>
        <p:grpSp>
          <p:nvGrpSpPr>
            <p:cNvPr id="131" name="组合 130"/>
            <p:cNvGrpSpPr/>
            <p:nvPr/>
          </p:nvGrpSpPr>
          <p:grpSpPr>
            <a:xfrm>
              <a:off x="1772456" y="3342282"/>
              <a:ext cx="489024" cy="439635"/>
              <a:chOff x="1734461" y="2621421"/>
              <a:chExt cx="1986160" cy="439635"/>
            </a:xfrm>
          </p:grpSpPr>
          <p:sp>
            <p:nvSpPr>
              <p:cNvPr id="136" name="文本框 135"/>
              <p:cNvSpPr txBox="1"/>
              <p:nvPr/>
            </p:nvSpPr>
            <p:spPr>
              <a:xfrm>
                <a:off x="1734461" y="2629008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37" name="文本框 136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38" name="文本框 137"/>
              <p:cNvSpPr txBox="1"/>
              <p:nvPr/>
            </p:nvSpPr>
            <p:spPr>
              <a:xfrm>
                <a:off x="2727541" y="2621421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3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39" name="文本框 138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132" name="直接连接符 131"/>
            <p:cNvCxnSpPr>
              <a:endCxn id="136" idx="0"/>
            </p:cNvCxnSpPr>
            <p:nvPr/>
          </p:nvCxnSpPr>
          <p:spPr bwMode="auto">
            <a:xfrm flipH="1">
              <a:off x="1834510" y="2806440"/>
              <a:ext cx="189974" cy="543429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3" name="直接连接符 132"/>
            <p:cNvCxnSpPr>
              <a:endCxn id="137" idx="0"/>
            </p:cNvCxnSpPr>
            <p:nvPr/>
          </p:nvCxnSpPr>
          <p:spPr bwMode="auto">
            <a:xfrm flipH="1">
              <a:off x="1954915" y="2806440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4" name="直接连接符 133"/>
            <p:cNvCxnSpPr>
              <a:endCxn id="138" idx="0"/>
            </p:cNvCxnSpPr>
            <p:nvPr/>
          </p:nvCxnSpPr>
          <p:spPr bwMode="auto">
            <a:xfrm>
              <a:off x="2024484" y="2806440"/>
              <a:ext cx="54538" cy="535842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5" name="直接连接符 134"/>
            <p:cNvCxnSpPr>
              <a:endCxn id="139" idx="0"/>
            </p:cNvCxnSpPr>
            <p:nvPr/>
          </p:nvCxnSpPr>
          <p:spPr bwMode="auto">
            <a:xfrm>
              <a:off x="2024484" y="2806440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40" name="组合 139"/>
          <p:cNvGrpSpPr/>
          <p:nvPr/>
        </p:nvGrpSpPr>
        <p:grpSpPr>
          <a:xfrm>
            <a:off x="3278943" y="2798853"/>
            <a:ext cx="489024" cy="975477"/>
            <a:chOff x="1772456" y="2806440"/>
            <a:chExt cx="489024" cy="975477"/>
          </a:xfrm>
        </p:grpSpPr>
        <p:grpSp>
          <p:nvGrpSpPr>
            <p:cNvPr id="141" name="组合 140"/>
            <p:cNvGrpSpPr/>
            <p:nvPr/>
          </p:nvGrpSpPr>
          <p:grpSpPr>
            <a:xfrm>
              <a:off x="1772456" y="3342282"/>
              <a:ext cx="489024" cy="439635"/>
              <a:chOff x="1734461" y="2621421"/>
              <a:chExt cx="1986160" cy="439635"/>
            </a:xfrm>
          </p:grpSpPr>
          <p:sp>
            <p:nvSpPr>
              <p:cNvPr id="146" name="文本框 145"/>
              <p:cNvSpPr txBox="1"/>
              <p:nvPr/>
            </p:nvSpPr>
            <p:spPr>
              <a:xfrm>
                <a:off x="1734461" y="2629008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1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47" name="文本框 146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2727541" y="2621421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3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49" name="文本框 148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142" name="直接连接符 141"/>
            <p:cNvCxnSpPr>
              <a:endCxn id="146" idx="0"/>
            </p:cNvCxnSpPr>
            <p:nvPr/>
          </p:nvCxnSpPr>
          <p:spPr bwMode="auto">
            <a:xfrm flipH="1">
              <a:off x="1834510" y="2806440"/>
              <a:ext cx="189974" cy="543429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3" name="直接连接符 142"/>
            <p:cNvCxnSpPr>
              <a:endCxn id="147" idx="0"/>
            </p:cNvCxnSpPr>
            <p:nvPr/>
          </p:nvCxnSpPr>
          <p:spPr bwMode="auto">
            <a:xfrm flipH="1">
              <a:off x="1954915" y="2806440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4" name="直接连接符 143"/>
            <p:cNvCxnSpPr>
              <a:endCxn id="148" idx="0"/>
            </p:cNvCxnSpPr>
            <p:nvPr/>
          </p:nvCxnSpPr>
          <p:spPr bwMode="auto">
            <a:xfrm>
              <a:off x="2024484" y="2806440"/>
              <a:ext cx="54538" cy="535842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5" name="直接连接符 144"/>
            <p:cNvCxnSpPr>
              <a:endCxn id="149" idx="0"/>
            </p:cNvCxnSpPr>
            <p:nvPr/>
          </p:nvCxnSpPr>
          <p:spPr bwMode="auto">
            <a:xfrm>
              <a:off x="2024484" y="2806440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50" name="文本框 149"/>
          <p:cNvSpPr txBox="1"/>
          <p:nvPr/>
        </p:nvSpPr>
        <p:spPr>
          <a:xfrm>
            <a:off x="3922197" y="3107236"/>
            <a:ext cx="1562649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........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1960806" y="3889294"/>
            <a:ext cx="1562649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........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453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16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33992" y="3392996"/>
            <a:ext cx="2272640" cy="2000123"/>
            <a:chOff x="5925108" y="888492"/>
            <a:chExt cx="2272640" cy="2000123"/>
          </a:xfrm>
        </p:grpSpPr>
        <p:cxnSp>
          <p:nvCxnSpPr>
            <p:cNvPr id="3" name="直接连接符 2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直接连接符 15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直接连接符 18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接连接符 12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直接连接符 33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文本框 24"/>
          <p:cNvSpPr txBox="1"/>
          <p:nvPr/>
        </p:nvSpPr>
        <p:spPr>
          <a:xfrm>
            <a:off x="451354" y="347083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67887" y="44612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146146" y="393705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01361" y="494068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2" y="2449449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：优化组合后的穷举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214891" y="342065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226080" y="391741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73521" y="390743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394396" y="339780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67428" y="391938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094564" y="441213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2366" y="488930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56876" y="488788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58548" y="443160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90176" y="488938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55446" y="363267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15706" y="511447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53879" y="510532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55446" y="464604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05619" y="463678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823349" y="36425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380225" y="36497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822654" y="415307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64245" y="413837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400698" y="465487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925108" y="888492"/>
            <a:ext cx="2272640" cy="2000123"/>
            <a:chOff x="5925108" y="888492"/>
            <a:chExt cx="2272640" cy="2000123"/>
          </a:xfrm>
        </p:grpSpPr>
        <p:cxnSp>
          <p:nvCxnSpPr>
            <p:cNvPr id="59" name="直接连接符 5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直接连接符 63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直接连接符 65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直接连接符 66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直接连接符 67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9" name="文本框 68"/>
          <p:cNvSpPr txBox="1"/>
          <p:nvPr/>
        </p:nvSpPr>
        <p:spPr>
          <a:xfrm>
            <a:off x="5942470" y="96633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059003" y="19567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637262" y="143255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492477" y="243618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3226338" y="3392996"/>
            <a:ext cx="2272640" cy="2000123"/>
            <a:chOff x="5925108" y="888492"/>
            <a:chExt cx="2272640" cy="2000123"/>
          </a:xfrm>
        </p:grpSpPr>
        <p:cxnSp>
          <p:nvCxnSpPr>
            <p:cNvPr id="74" name="直接连接符 73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直接连接符 76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直接连接符 77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直接连接符 78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直接连接符 79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直接连接符 80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直接连接符 81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直接连接符 82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直接连接符 83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直接连接符 84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86" name="文本框 85"/>
          <p:cNvSpPr txBox="1"/>
          <p:nvPr/>
        </p:nvSpPr>
        <p:spPr>
          <a:xfrm>
            <a:off x="3243700" y="347083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360233" y="44612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4938492" y="393705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793707" y="494068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4359774" y="391938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4886910" y="441213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3454712" y="488930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4349222" y="488788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3750894" y="443160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4882522" y="488938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3208052" y="511447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4346225" y="510532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3747792" y="464604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3197965" y="463678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4615695" y="36425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5172571" y="36497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615000" y="415307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3456591" y="413837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5193044" y="465487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3772500" y="3475386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1" name="Text Box 180"/>
          <p:cNvSpPr txBox="1">
            <a:spLocks noChangeArrowheads="1"/>
          </p:cNvSpPr>
          <p:nvPr/>
        </p:nvSpPr>
        <p:spPr bwMode="auto">
          <a:xfrm>
            <a:off x="2511520" y="6012280"/>
            <a:ext cx="6293908" cy="379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当任一格备选数集为空，说明此路不通，回溯（退一步）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2" name="右箭头 1"/>
          <p:cNvSpPr/>
          <p:nvPr/>
        </p:nvSpPr>
        <p:spPr bwMode="auto">
          <a:xfrm>
            <a:off x="2792760" y="4051777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12" name="Text Box 180"/>
          <p:cNvSpPr txBox="1">
            <a:spLocks noChangeArrowheads="1"/>
          </p:cNvSpPr>
          <p:nvPr/>
        </p:nvSpPr>
        <p:spPr bwMode="auto">
          <a:xfrm>
            <a:off x="1119377" y="2957771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【0】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113" name="Text Box 180"/>
          <p:cNvSpPr txBox="1">
            <a:spLocks noChangeArrowheads="1"/>
          </p:cNvSpPr>
          <p:nvPr/>
        </p:nvSpPr>
        <p:spPr bwMode="auto">
          <a:xfrm>
            <a:off x="3911723" y="2988747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3775636" y="3917016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800" i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endParaRPr lang="zh-CN" altLang="en-US" sz="2800" i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485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17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433992" y="3392996"/>
            <a:ext cx="2272640" cy="2000123"/>
            <a:chOff x="5925108" y="888492"/>
            <a:chExt cx="2272640" cy="2000123"/>
          </a:xfrm>
        </p:grpSpPr>
        <p:cxnSp>
          <p:nvCxnSpPr>
            <p:cNvPr id="3" name="直接连接符 2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直接连接符 15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直接连接符 16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直接连接符 18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直接连接符 12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直接连接符 1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直接连接符 20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直接连接符 22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" name="直接连接符 33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文本框 24"/>
          <p:cNvSpPr txBox="1"/>
          <p:nvPr/>
        </p:nvSpPr>
        <p:spPr>
          <a:xfrm>
            <a:off x="451354" y="347083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567887" y="44612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146146" y="393705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001361" y="494068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2" y="2449449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：优化组合后的穷举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214891" y="342065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226080" y="391741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73521" y="390743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394396" y="339780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567428" y="391938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094564" y="441213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2366" y="488930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56876" y="488788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58548" y="443160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090176" y="488938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55446" y="363267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15706" y="511447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553879" y="510532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55446" y="464604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05619" y="463678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823349" y="36425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380225" y="36497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822654" y="415307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64245" y="413837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400698" y="465487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925108" y="888492"/>
            <a:ext cx="2272640" cy="2000123"/>
            <a:chOff x="5925108" y="888492"/>
            <a:chExt cx="2272640" cy="2000123"/>
          </a:xfrm>
        </p:grpSpPr>
        <p:cxnSp>
          <p:nvCxnSpPr>
            <p:cNvPr id="59" name="直接连接符 5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直接连接符 63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直接连接符 65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直接连接符 66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直接连接符 67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9" name="文本框 68"/>
          <p:cNvSpPr txBox="1"/>
          <p:nvPr/>
        </p:nvSpPr>
        <p:spPr>
          <a:xfrm>
            <a:off x="5942470" y="96633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059003" y="19567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637262" y="143255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492477" y="243618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右箭头 1"/>
          <p:cNvSpPr/>
          <p:nvPr/>
        </p:nvSpPr>
        <p:spPr bwMode="auto">
          <a:xfrm>
            <a:off x="2792760" y="4051777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12" name="Text Box 180"/>
          <p:cNvSpPr txBox="1">
            <a:spLocks noChangeArrowheads="1"/>
          </p:cNvSpPr>
          <p:nvPr/>
        </p:nvSpPr>
        <p:spPr bwMode="auto">
          <a:xfrm>
            <a:off x="1119377" y="2957771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【0】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113" name="Text Box 180"/>
          <p:cNvSpPr txBox="1">
            <a:spLocks noChangeArrowheads="1"/>
          </p:cNvSpPr>
          <p:nvPr/>
        </p:nvSpPr>
        <p:spPr bwMode="auto">
          <a:xfrm>
            <a:off x="3911723" y="2988747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93" name="组合 92"/>
          <p:cNvGrpSpPr/>
          <p:nvPr/>
        </p:nvGrpSpPr>
        <p:grpSpPr>
          <a:xfrm>
            <a:off x="3239471" y="3404396"/>
            <a:ext cx="2272640" cy="2000123"/>
            <a:chOff x="5925108" y="888492"/>
            <a:chExt cx="2272640" cy="2000123"/>
          </a:xfrm>
        </p:grpSpPr>
        <p:cxnSp>
          <p:nvCxnSpPr>
            <p:cNvPr id="100" name="直接连接符 99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5" name="直接连接符 114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6" name="直接连接符 115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7" name="直接连接符 116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8" name="直接连接符 117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9" name="直接连接符 118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0" name="直接连接符 119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1" name="直接连接符 120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2" name="直接连接符 121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3" name="直接连接符 122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24" name="文本框 123"/>
          <p:cNvSpPr txBox="1"/>
          <p:nvPr/>
        </p:nvSpPr>
        <p:spPr>
          <a:xfrm>
            <a:off x="3256833" y="348223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4373366" y="44726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4951625" y="394845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3806840" y="495208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4031559" y="392881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3479000" y="391883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5199875" y="340920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4372907" y="393078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4900043" y="442353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4" name="文本框 133"/>
          <p:cNvSpPr txBox="1"/>
          <p:nvPr/>
        </p:nvSpPr>
        <p:spPr>
          <a:xfrm>
            <a:off x="3467845" y="490070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4362355" y="489928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3764027" y="444300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4895655" y="490078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3221185" y="512587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4359358" y="511672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3211098" y="464818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4628828" y="36539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5185704" y="36611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4628133" y="416447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3469724" y="414977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5206177" y="466627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8" name="文本框 147"/>
          <p:cNvSpPr txBox="1"/>
          <p:nvPr/>
        </p:nvSpPr>
        <p:spPr>
          <a:xfrm>
            <a:off x="3772500" y="3475386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9" name="右箭头 148"/>
          <p:cNvSpPr/>
          <p:nvPr/>
        </p:nvSpPr>
        <p:spPr bwMode="auto">
          <a:xfrm>
            <a:off x="5585106" y="4051777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50" name="Text Box 180"/>
          <p:cNvSpPr txBox="1">
            <a:spLocks noChangeArrowheads="1"/>
          </p:cNvSpPr>
          <p:nvPr/>
        </p:nvSpPr>
        <p:spPr bwMode="auto">
          <a:xfrm>
            <a:off x="6704069" y="2988747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【2】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6031817" y="3404396"/>
            <a:ext cx="2272640" cy="2000123"/>
            <a:chOff x="5925108" y="888492"/>
            <a:chExt cx="2272640" cy="2000123"/>
          </a:xfrm>
        </p:grpSpPr>
        <p:cxnSp>
          <p:nvCxnSpPr>
            <p:cNvPr id="152" name="直接连接符 151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3" name="直接连接符 152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4" name="直接连接符 153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5" name="直接连接符 154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6" name="直接连接符 155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7" name="直接连接符 156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8" name="直接连接符 157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9" name="直接连接符 158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0" name="直接连接符 159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1" name="直接连接符 160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2" name="文本框 161"/>
          <p:cNvSpPr txBox="1"/>
          <p:nvPr/>
        </p:nvSpPr>
        <p:spPr>
          <a:xfrm>
            <a:off x="6049179" y="348223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165712" y="44726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7743971" y="394845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6599186" y="495208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823905" y="392881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6271346" y="391883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7992221" y="340920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7165253" y="393078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7692389" y="442353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6260191" y="490070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7154701" y="489928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6556373" y="444300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7688001" y="490078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6013531" y="512587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151704" y="511672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6003444" y="464818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6262070" y="414977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7998523" y="466627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6564846" y="3475386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7152329" y="346484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437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18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2" y="2449449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：优化组合后的穷举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925108" y="888492"/>
            <a:ext cx="2272640" cy="2000123"/>
            <a:chOff x="5925108" y="888492"/>
            <a:chExt cx="2272640" cy="2000123"/>
          </a:xfrm>
        </p:grpSpPr>
        <p:cxnSp>
          <p:nvCxnSpPr>
            <p:cNvPr id="59" name="直接连接符 5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直接连接符 63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直接连接符 65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直接连接符 66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直接连接符 67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9" name="文本框 68"/>
          <p:cNvSpPr txBox="1"/>
          <p:nvPr/>
        </p:nvSpPr>
        <p:spPr>
          <a:xfrm>
            <a:off x="5942470" y="96633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059003" y="19567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637262" y="143255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492477" y="243618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9" name="右箭头 148"/>
          <p:cNvSpPr/>
          <p:nvPr/>
        </p:nvSpPr>
        <p:spPr bwMode="auto">
          <a:xfrm>
            <a:off x="285534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50" name="Text Box 180"/>
          <p:cNvSpPr txBox="1">
            <a:spLocks noChangeArrowheads="1"/>
          </p:cNvSpPr>
          <p:nvPr/>
        </p:nvSpPr>
        <p:spPr bwMode="auto">
          <a:xfrm>
            <a:off x="1404497" y="3100555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【3】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732245" y="3516204"/>
            <a:ext cx="2272640" cy="2000123"/>
            <a:chOff x="5925108" y="888492"/>
            <a:chExt cx="2272640" cy="2000123"/>
          </a:xfrm>
        </p:grpSpPr>
        <p:cxnSp>
          <p:nvCxnSpPr>
            <p:cNvPr id="152" name="直接连接符 151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3" name="直接连接符 152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4" name="直接连接符 153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5" name="直接连接符 154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6" name="直接连接符 155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7" name="直接连接符 156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8" name="直接连接符 157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9" name="直接连接符 158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0" name="直接连接符 159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1" name="直接连接符 160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2" name="文本框 161"/>
          <p:cNvSpPr txBox="1"/>
          <p:nvPr/>
        </p:nvSpPr>
        <p:spPr>
          <a:xfrm>
            <a:off x="749607" y="359404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1866140" y="458446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2444399" y="406026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1299614" y="506389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1524333" y="404062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971774" y="403064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1865681" y="4042590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2392817" y="453534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960619" y="501251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1855129" y="501109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1256801" y="455480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2388429" y="501259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713959" y="523768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1852132" y="52285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703872" y="47599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962498" y="426158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2698951" y="477808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1265274" y="358719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1852757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2428820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8" name="右箭头 137"/>
          <p:cNvSpPr/>
          <p:nvPr/>
        </p:nvSpPr>
        <p:spPr bwMode="auto">
          <a:xfrm>
            <a:off x="3092924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41" name="Text Box 180"/>
          <p:cNvSpPr txBox="1">
            <a:spLocks noChangeArrowheads="1"/>
          </p:cNvSpPr>
          <p:nvPr/>
        </p:nvSpPr>
        <p:spPr bwMode="auto">
          <a:xfrm>
            <a:off x="4211887" y="3100555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【4】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178" name="组合 177"/>
          <p:cNvGrpSpPr/>
          <p:nvPr/>
        </p:nvGrpSpPr>
        <p:grpSpPr>
          <a:xfrm>
            <a:off x="3539635" y="3516204"/>
            <a:ext cx="2272640" cy="2000123"/>
            <a:chOff x="5925108" y="888492"/>
            <a:chExt cx="2272640" cy="2000123"/>
          </a:xfrm>
        </p:grpSpPr>
        <p:cxnSp>
          <p:nvCxnSpPr>
            <p:cNvPr id="179" name="直接连接符 17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0" name="直接连接符 17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5" name="直接连接符 184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6" name="直接连接符 185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7" name="直接连接符 186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8" name="直接连接符 187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9" name="直接连接符 188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0" name="直接连接符 189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1" name="直接连接符 190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2" name="直接连接符 191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93" name="文本框 192"/>
          <p:cNvSpPr txBox="1"/>
          <p:nvPr/>
        </p:nvSpPr>
        <p:spPr>
          <a:xfrm>
            <a:off x="3556997" y="359404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4" name="文本框 193"/>
          <p:cNvSpPr txBox="1"/>
          <p:nvPr/>
        </p:nvSpPr>
        <p:spPr>
          <a:xfrm>
            <a:off x="4673530" y="458446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5251789" y="406026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4107004" y="506389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9" name="文本框 198"/>
          <p:cNvSpPr txBox="1"/>
          <p:nvPr/>
        </p:nvSpPr>
        <p:spPr>
          <a:xfrm>
            <a:off x="4673071" y="4042590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0" name="文本框 199"/>
          <p:cNvSpPr txBox="1"/>
          <p:nvPr/>
        </p:nvSpPr>
        <p:spPr>
          <a:xfrm>
            <a:off x="5200207" y="453534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2" name="文本框 201"/>
          <p:cNvSpPr txBox="1"/>
          <p:nvPr/>
        </p:nvSpPr>
        <p:spPr>
          <a:xfrm>
            <a:off x="4662519" y="501109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3" name="文本框 202"/>
          <p:cNvSpPr txBox="1"/>
          <p:nvPr/>
        </p:nvSpPr>
        <p:spPr>
          <a:xfrm>
            <a:off x="4064191" y="455480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4" name="文本框 203"/>
          <p:cNvSpPr txBox="1"/>
          <p:nvPr/>
        </p:nvSpPr>
        <p:spPr>
          <a:xfrm>
            <a:off x="5195819" y="501259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" name="文本框 204"/>
          <p:cNvSpPr txBox="1"/>
          <p:nvPr/>
        </p:nvSpPr>
        <p:spPr>
          <a:xfrm>
            <a:off x="3521349" y="523768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4659522" y="52285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7" name="文本框 206"/>
          <p:cNvSpPr txBox="1"/>
          <p:nvPr/>
        </p:nvSpPr>
        <p:spPr>
          <a:xfrm>
            <a:off x="3511262" y="47599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9" name="文本框 208"/>
          <p:cNvSpPr txBox="1"/>
          <p:nvPr/>
        </p:nvSpPr>
        <p:spPr>
          <a:xfrm>
            <a:off x="5506341" y="477808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0" name="文本框 209"/>
          <p:cNvSpPr txBox="1"/>
          <p:nvPr/>
        </p:nvSpPr>
        <p:spPr>
          <a:xfrm>
            <a:off x="4072664" y="358719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1" name="文本框 210"/>
          <p:cNvSpPr txBox="1"/>
          <p:nvPr/>
        </p:nvSpPr>
        <p:spPr>
          <a:xfrm>
            <a:off x="4660147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2" name="文本框 211"/>
          <p:cNvSpPr txBox="1"/>
          <p:nvPr/>
        </p:nvSpPr>
        <p:spPr>
          <a:xfrm>
            <a:off x="5236210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3568009" y="406257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4" name="文本框 213"/>
          <p:cNvSpPr txBox="1"/>
          <p:nvPr/>
        </p:nvSpPr>
        <p:spPr>
          <a:xfrm>
            <a:off x="4083315" y="401745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800" i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endParaRPr lang="zh-CN" altLang="en-US" sz="2800" i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067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19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2" y="2449449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：优化组合后的穷举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925108" y="888492"/>
            <a:ext cx="2272640" cy="2000123"/>
            <a:chOff x="5925108" y="888492"/>
            <a:chExt cx="2272640" cy="2000123"/>
          </a:xfrm>
        </p:grpSpPr>
        <p:cxnSp>
          <p:nvCxnSpPr>
            <p:cNvPr id="59" name="直接连接符 5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直接连接符 5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直接连接符 60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直接连接符 61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3" name="直接连接符 62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直接连接符 63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直接连接符 64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直接连接符 65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7" name="直接连接符 66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8" name="直接连接符 67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9" name="文本框 68"/>
          <p:cNvSpPr txBox="1"/>
          <p:nvPr/>
        </p:nvSpPr>
        <p:spPr>
          <a:xfrm>
            <a:off x="5942470" y="96633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059003" y="19567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637262" y="143255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492477" y="2436181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9" name="右箭头 148"/>
          <p:cNvSpPr/>
          <p:nvPr/>
        </p:nvSpPr>
        <p:spPr bwMode="auto">
          <a:xfrm>
            <a:off x="285534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50" name="Text Box 180"/>
          <p:cNvSpPr txBox="1">
            <a:spLocks noChangeArrowheads="1"/>
          </p:cNvSpPr>
          <p:nvPr/>
        </p:nvSpPr>
        <p:spPr bwMode="auto">
          <a:xfrm>
            <a:off x="1404497" y="3100555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【3】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151" name="组合 150"/>
          <p:cNvGrpSpPr/>
          <p:nvPr/>
        </p:nvGrpSpPr>
        <p:grpSpPr>
          <a:xfrm>
            <a:off x="732245" y="3516204"/>
            <a:ext cx="2272640" cy="2000123"/>
            <a:chOff x="5925108" y="888492"/>
            <a:chExt cx="2272640" cy="2000123"/>
          </a:xfrm>
        </p:grpSpPr>
        <p:cxnSp>
          <p:nvCxnSpPr>
            <p:cNvPr id="152" name="直接连接符 151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3" name="直接连接符 152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4" name="直接连接符 153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5" name="直接连接符 154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6" name="直接连接符 155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7" name="直接连接符 156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8" name="直接连接符 157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9" name="直接连接符 158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0" name="直接连接符 159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1" name="直接连接符 160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2" name="文本框 161"/>
          <p:cNvSpPr txBox="1"/>
          <p:nvPr/>
        </p:nvSpPr>
        <p:spPr>
          <a:xfrm>
            <a:off x="749607" y="359404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1866140" y="458446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2444399" y="406026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1299614" y="506389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1524333" y="4040623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971774" y="4030642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1865681" y="4042590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2392817" y="453534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960619" y="5012511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1855129" y="501109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1256801" y="455480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2388429" y="501259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713959" y="523768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1852132" y="52285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703872" y="47599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962498" y="426158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2698951" y="477808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1265274" y="358719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1852757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2428820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8" name="右箭头 137"/>
          <p:cNvSpPr/>
          <p:nvPr/>
        </p:nvSpPr>
        <p:spPr bwMode="auto">
          <a:xfrm>
            <a:off x="3092924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141" name="Text Box 180"/>
          <p:cNvSpPr txBox="1">
            <a:spLocks noChangeArrowheads="1"/>
          </p:cNvSpPr>
          <p:nvPr/>
        </p:nvSpPr>
        <p:spPr bwMode="auto">
          <a:xfrm>
            <a:off x="4211887" y="3100555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【4】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178" name="组合 177"/>
          <p:cNvGrpSpPr/>
          <p:nvPr/>
        </p:nvGrpSpPr>
        <p:grpSpPr>
          <a:xfrm>
            <a:off x="3539635" y="3516204"/>
            <a:ext cx="2272640" cy="2000123"/>
            <a:chOff x="5925108" y="888492"/>
            <a:chExt cx="2272640" cy="2000123"/>
          </a:xfrm>
        </p:grpSpPr>
        <p:cxnSp>
          <p:nvCxnSpPr>
            <p:cNvPr id="179" name="直接连接符 178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0" name="直接连接符 179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5" name="直接连接符 184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6" name="直接连接符 185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7" name="直接连接符 186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8" name="直接连接符 187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9" name="直接连接符 188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0" name="直接连接符 189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1" name="直接连接符 190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2" name="直接连接符 191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93" name="文本框 192"/>
          <p:cNvSpPr txBox="1"/>
          <p:nvPr/>
        </p:nvSpPr>
        <p:spPr>
          <a:xfrm>
            <a:off x="3556997" y="359404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4" name="文本框 193"/>
          <p:cNvSpPr txBox="1"/>
          <p:nvPr/>
        </p:nvSpPr>
        <p:spPr>
          <a:xfrm>
            <a:off x="4673530" y="458446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5251789" y="406026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4107004" y="506389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9" name="文本框 198"/>
          <p:cNvSpPr txBox="1"/>
          <p:nvPr/>
        </p:nvSpPr>
        <p:spPr>
          <a:xfrm>
            <a:off x="4673071" y="4042590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0" name="文本框 199"/>
          <p:cNvSpPr txBox="1"/>
          <p:nvPr/>
        </p:nvSpPr>
        <p:spPr>
          <a:xfrm>
            <a:off x="5200207" y="453534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2" name="文本框 201"/>
          <p:cNvSpPr txBox="1"/>
          <p:nvPr/>
        </p:nvSpPr>
        <p:spPr>
          <a:xfrm>
            <a:off x="4662519" y="5011097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3" name="文本框 202"/>
          <p:cNvSpPr txBox="1"/>
          <p:nvPr/>
        </p:nvSpPr>
        <p:spPr>
          <a:xfrm>
            <a:off x="4064191" y="4554809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4" name="文本框 203"/>
          <p:cNvSpPr txBox="1"/>
          <p:nvPr/>
        </p:nvSpPr>
        <p:spPr>
          <a:xfrm>
            <a:off x="5195819" y="501259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" name="文本框 204"/>
          <p:cNvSpPr txBox="1"/>
          <p:nvPr/>
        </p:nvSpPr>
        <p:spPr>
          <a:xfrm>
            <a:off x="3521349" y="5237686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4659522" y="522853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7" name="文本框 206"/>
          <p:cNvSpPr txBox="1"/>
          <p:nvPr/>
        </p:nvSpPr>
        <p:spPr>
          <a:xfrm>
            <a:off x="3511262" y="4759995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9" name="文本框 208"/>
          <p:cNvSpPr txBox="1"/>
          <p:nvPr/>
        </p:nvSpPr>
        <p:spPr>
          <a:xfrm>
            <a:off x="5506341" y="4778084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0" name="文本框 209"/>
          <p:cNvSpPr txBox="1"/>
          <p:nvPr/>
        </p:nvSpPr>
        <p:spPr>
          <a:xfrm>
            <a:off x="4072664" y="358719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1" name="文本框 210"/>
          <p:cNvSpPr txBox="1"/>
          <p:nvPr/>
        </p:nvSpPr>
        <p:spPr>
          <a:xfrm>
            <a:off x="4660147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2" name="文本框 211"/>
          <p:cNvSpPr txBox="1"/>
          <p:nvPr/>
        </p:nvSpPr>
        <p:spPr>
          <a:xfrm>
            <a:off x="5236210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3568009" y="406257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3815537" y="5045490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324692" y="4056828"/>
            <a:ext cx="252028" cy="2674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1400" i="0" dirty="0" smtClean="0">
                <a:solidFill>
                  <a:srgbClr val="FF66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1400" i="0" dirty="0">
              <a:solidFill>
                <a:srgbClr val="FF66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8" name="右箭头 87"/>
          <p:cNvSpPr/>
          <p:nvPr/>
        </p:nvSpPr>
        <p:spPr bwMode="auto">
          <a:xfrm>
            <a:off x="5912405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6162618" y="4225060"/>
            <a:ext cx="833915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...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0" name="右箭头 89"/>
          <p:cNvSpPr/>
          <p:nvPr/>
        </p:nvSpPr>
        <p:spPr bwMode="auto">
          <a:xfrm>
            <a:off x="6800035" y="4163585"/>
            <a:ext cx="324036" cy="672525"/>
          </a:xfrm>
          <a:prstGeom prst="rightArrow">
            <a:avLst/>
          </a:prstGeom>
          <a:noFill/>
          <a:ln w="28575" cap="flat" cmpd="sng" algn="ctr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1" u="none" strike="noStrike" cap="none" normalizeH="0" baseline="0" smtClean="0">
              <a:ln>
                <a:noFill/>
              </a:ln>
              <a:solidFill>
                <a:srgbClr val="00B0F0"/>
              </a:solidFill>
              <a:effectLst/>
              <a:latin typeface="Arial" charset="0"/>
            </a:endParaRPr>
          </a:p>
        </p:txBody>
      </p:sp>
      <p:sp>
        <p:nvSpPr>
          <p:cNvPr id="91" name="Text Box 180"/>
          <p:cNvSpPr txBox="1">
            <a:spLocks noChangeArrowheads="1"/>
          </p:cNvSpPr>
          <p:nvPr/>
        </p:nvSpPr>
        <p:spPr bwMode="auto">
          <a:xfrm>
            <a:off x="7918998" y="3100555"/>
            <a:ext cx="7982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【12】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7246746" y="3516204"/>
            <a:ext cx="2272640" cy="2000123"/>
            <a:chOff x="5925108" y="888492"/>
            <a:chExt cx="2272640" cy="2000123"/>
          </a:xfrm>
        </p:grpSpPr>
        <p:cxnSp>
          <p:nvCxnSpPr>
            <p:cNvPr id="93" name="直接连接符 92"/>
            <p:cNvCxnSpPr/>
            <p:nvPr/>
          </p:nvCxnSpPr>
          <p:spPr bwMode="auto">
            <a:xfrm flipV="1">
              <a:off x="5929957" y="888492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直接连接符 93"/>
            <p:cNvCxnSpPr/>
            <p:nvPr/>
          </p:nvCxnSpPr>
          <p:spPr bwMode="auto">
            <a:xfrm flipV="1">
              <a:off x="5929957" y="1382926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直接连接符 94"/>
            <p:cNvCxnSpPr/>
            <p:nvPr/>
          </p:nvCxnSpPr>
          <p:spPr bwMode="auto">
            <a:xfrm>
              <a:off x="5925108" y="1885251"/>
              <a:ext cx="2272640" cy="173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直接连接符 95"/>
            <p:cNvCxnSpPr/>
            <p:nvPr/>
          </p:nvCxnSpPr>
          <p:spPr bwMode="auto">
            <a:xfrm flipV="1">
              <a:off x="5925108" y="2382121"/>
              <a:ext cx="2267791" cy="4812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直接连接符 96"/>
            <p:cNvCxnSpPr/>
            <p:nvPr/>
          </p:nvCxnSpPr>
          <p:spPr bwMode="auto">
            <a:xfrm flipV="1">
              <a:off x="5925108" y="2883803"/>
              <a:ext cx="2267791" cy="4812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直接连接符 97"/>
            <p:cNvCxnSpPr/>
            <p:nvPr/>
          </p:nvCxnSpPr>
          <p:spPr bwMode="auto">
            <a:xfrm>
              <a:off x="5925108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直接连接符 98"/>
            <p:cNvCxnSpPr/>
            <p:nvPr/>
          </p:nvCxnSpPr>
          <p:spPr bwMode="auto">
            <a:xfrm>
              <a:off x="8192899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直接连接符 99"/>
            <p:cNvCxnSpPr/>
            <p:nvPr/>
          </p:nvCxnSpPr>
          <p:spPr bwMode="auto">
            <a:xfrm>
              <a:off x="7009616" y="888492"/>
              <a:ext cx="0" cy="1995311"/>
            </a:xfrm>
            <a:prstGeom prst="line">
              <a:avLst/>
            </a:prstGeom>
            <a:noFill/>
            <a:ln w="28575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直接连接符 100"/>
            <p:cNvCxnSpPr/>
            <p:nvPr/>
          </p:nvCxnSpPr>
          <p:spPr bwMode="auto">
            <a:xfrm>
              <a:off x="6469556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直接连接符 101"/>
            <p:cNvCxnSpPr/>
            <p:nvPr/>
          </p:nvCxnSpPr>
          <p:spPr bwMode="auto">
            <a:xfrm>
              <a:off x="7585680" y="888492"/>
              <a:ext cx="0" cy="1995311"/>
            </a:xfrm>
            <a:prstGeom prst="line">
              <a:avLst/>
            </a:prstGeom>
            <a:noFill/>
            <a:ln w="635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03" name="文本框 102"/>
          <p:cNvSpPr txBox="1"/>
          <p:nvPr/>
        </p:nvSpPr>
        <p:spPr>
          <a:xfrm>
            <a:off x="7264108" y="3594045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8380641" y="458446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8958900" y="406026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7814115" y="506389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7779775" y="358719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8367258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943321" y="357665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7275120" y="4062572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7783564" y="4064936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3" name="文本框 122"/>
          <p:cNvSpPr txBox="1"/>
          <p:nvPr/>
        </p:nvSpPr>
        <p:spPr>
          <a:xfrm>
            <a:off x="8364887" y="4063927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7271543" y="4583953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7786610" y="457334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7264650" y="507168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8380641" y="5060504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8958900" y="5048959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8941034" y="456206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solidFill>
                <a:srgbClr val="00B0F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221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0379FF00-7BA3-4B89-AB86-3E23545E478E}" type="slidenum">
              <a:rPr lang="en-US" altLang="zh-CN" sz="1000" b="0" i="0" smtClean="0">
                <a:ea typeface="宋体" pitchFamily="2" charset="-122"/>
              </a:rPr>
              <a:pPr eaLnBrk="1" hangingPunct="1"/>
              <a:t>2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AGENDA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5124" name="Rectangle 3"/>
          <p:cNvSpPr>
            <a:spLocks noChangeArrowheads="1"/>
          </p:cNvSpPr>
          <p:nvPr/>
        </p:nvSpPr>
        <p:spPr bwMode="auto">
          <a:xfrm>
            <a:off x="992560" y="1124744"/>
            <a:ext cx="7524750" cy="464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课程有关事项</a:t>
            </a:r>
            <a:endParaRPr kumimoji="1" lang="en-US" altLang="zh-CN" sz="2200" i="0" dirty="0" smtClean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课程学习小组组建</a:t>
            </a:r>
            <a:endParaRPr kumimoji="1" lang="en-US" altLang="zh-CN" sz="2200" i="0" dirty="0" smtClean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课程小组信息登记</a:t>
            </a:r>
            <a:endParaRPr kumimoji="1" lang="en-US" altLang="zh-CN" sz="2200" i="0" dirty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案例</a:t>
            </a:r>
            <a:r>
              <a:rPr kumimoji="1" lang="en-US" altLang="zh-CN" sz="2200" i="0" dirty="0" smtClean="0">
                <a:latin typeface="楷体_GB2312" pitchFamily="49" charset="-122"/>
                <a:ea typeface="楷体_GB2312" pitchFamily="49" charset="-122"/>
              </a:rPr>
              <a:t>1</a:t>
            </a: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课题简介</a:t>
            </a:r>
            <a:endParaRPr kumimoji="1" lang="zh-CN" altLang="en-US" sz="2200" i="0" dirty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</a:pPr>
            <a:r>
              <a:rPr kumimoji="1" lang="zh-CN" altLang="en-US" sz="2000" i="0" dirty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	</a:t>
            </a:r>
            <a:r>
              <a:rPr kumimoji="1" lang="zh-CN" altLang="en-US" sz="2000" i="0" dirty="0" smtClean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     测量装置的标定</a:t>
            </a:r>
            <a:endParaRPr kumimoji="1" lang="en-US" altLang="zh-CN" sz="2000" i="0" dirty="0" smtClean="0">
              <a:solidFill>
                <a:srgbClr val="C0000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</a:pPr>
            <a:r>
              <a:rPr kumimoji="1" lang="en-US" altLang="zh-CN" sz="2000" i="0" dirty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en-US" altLang="zh-CN" sz="2000" i="0" dirty="0" smtClean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     </a:t>
            </a:r>
            <a:r>
              <a:rPr kumimoji="1" lang="zh-CN" altLang="en-US" sz="2000" i="0" dirty="0" smtClean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工具软件</a:t>
            </a:r>
            <a:endParaRPr kumimoji="1" lang="en-US" altLang="zh-CN" sz="2000" i="0" dirty="0" smtClean="0">
              <a:solidFill>
                <a:srgbClr val="C0000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</a:pPr>
            <a:r>
              <a:rPr kumimoji="1" lang="en-US" altLang="zh-CN" sz="2000" i="0" dirty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kumimoji="1" lang="en-US" altLang="zh-CN" sz="2000" i="0" dirty="0" smtClean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     </a:t>
            </a:r>
            <a:r>
              <a:rPr kumimoji="1" lang="zh-CN" altLang="en-US" sz="2000" i="0" dirty="0" smtClean="0">
                <a:solidFill>
                  <a:srgbClr val="C00000"/>
                </a:solidFill>
                <a:latin typeface="楷体_GB2312" pitchFamily="49" charset="-122"/>
                <a:ea typeface="楷体_GB2312" pitchFamily="49" charset="-122"/>
              </a:rPr>
              <a:t>组合优化问题求解</a:t>
            </a:r>
            <a:endParaRPr kumimoji="1" lang="zh-CN" altLang="en-US" sz="2000" i="0" dirty="0">
              <a:solidFill>
                <a:srgbClr val="C00000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endParaRPr kumimoji="1" lang="zh-CN" altLang="en-US" sz="2200" i="0" dirty="0"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341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20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416496" y="839883"/>
            <a:ext cx="36400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“枝条”被疏剪的“树”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2" name="Text Box 180"/>
          <p:cNvSpPr txBox="1">
            <a:spLocks noChangeArrowheads="1"/>
          </p:cNvSpPr>
          <p:nvPr/>
        </p:nvSpPr>
        <p:spPr bwMode="auto">
          <a:xfrm>
            <a:off x="273050" y="1700808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3" name="Text Box 180"/>
          <p:cNvSpPr txBox="1">
            <a:spLocks noChangeArrowheads="1"/>
          </p:cNvSpPr>
          <p:nvPr/>
        </p:nvSpPr>
        <p:spPr bwMode="auto">
          <a:xfrm>
            <a:off x="1352600" y="4912898"/>
            <a:ext cx="817290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在搜索过程中，“枝条”动态修剪。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20952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490158" y="1700808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Text Box 180"/>
          <p:cNvSpPr txBox="1">
            <a:spLocks noChangeArrowheads="1"/>
          </p:cNvSpPr>
          <p:nvPr/>
        </p:nvSpPr>
        <p:spPr bwMode="auto">
          <a:xfrm>
            <a:off x="281863" y="2471520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>
                <a:solidFill>
                  <a:srgbClr val="0070C0"/>
                </a:solidFill>
                <a:ea typeface="宋体" pitchFamily="2" charset="-122"/>
              </a:rPr>
              <a:t>3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262896" y="234099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249056" y="2340990"/>
            <a:ext cx="504056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1" name="直接连接符 60"/>
          <p:cNvCxnSpPr/>
          <p:nvPr/>
        </p:nvCxnSpPr>
        <p:spPr bwMode="auto">
          <a:xfrm>
            <a:off x="4776230" y="2125804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直接连接符 64"/>
          <p:cNvCxnSpPr/>
          <p:nvPr/>
        </p:nvCxnSpPr>
        <p:spPr bwMode="auto">
          <a:xfrm>
            <a:off x="6737926" y="2101035"/>
            <a:ext cx="741052" cy="237953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直接连接符 70"/>
          <p:cNvCxnSpPr>
            <a:endCxn id="24" idx="0"/>
          </p:cNvCxnSpPr>
          <p:nvPr/>
        </p:nvCxnSpPr>
        <p:spPr bwMode="auto">
          <a:xfrm flipH="1">
            <a:off x="4772980" y="1166783"/>
            <a:ext cx="1007418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直接连接符 71"/>
          <p:cNvCxnSpPr>
            <a:endCxn id="28" idx="0"/>
          </p:cNvCxnSpPr>
          <p:nvPr/>
        </p:nvCxnSpPr>
        <p:spPr bwMode="auto">
          <a:xfrm>
            <a:off x="5780398" y="1166783"/>
            <a:ext cx="961788" cy="534025"/>
          </a:xfrm>
          <a:prstGeom prst="line">
            <a:avLst/>
          </a:prstGeom>
          <a:noFill/>
          <a:ln w="12700" cap="flat" cmpd="sng" algn="ctr">
            <a:solidFill>
              <a:srgbClr val="CC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3" name="Text Box 180"/>
          <p:cNvSpPr txBox="1">
            <a:spLocks noChangeArrowheads="1"/>
          </p:cNvSpPr>
          <p:nvPr/>
        </p:nvSpPr>
        <p:spPr bwMode="auto">
          <a:xfrm>
            <a:off x="260658" y="3242232"/>
            <a:ext cx="14041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【1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，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4】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格</a:t>
            </a:r>
            <a:endParaRPr lang="en-US" altLang="zh-CN" sz="1800" i="0" dirty="0" smtClean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5262896" y="3749193"/>
            <a:ext cx="1562649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altLang="zh-CN" sz="2400" i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........</a:t>
            </a:r>
            <a:endParaRPr lang="zh-CN" altLang="en-US" sz="2400" i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398333" y="2800960"/>
            <a:ext cx="368619" cy="971894"/>
            <a:chOff x="3399349" y="2798853"/>
            <a:chExt cx="368619" cy="971894"/>
          </a:xfrm>
        </p:grpSpPr>
        <p:grpSp>
          <p:nvGrpSpPr>
            <p:cNvPr id="100" name="组合 99"/>
            <p:cNvGrpSpPr/>
            <p:nvPr/>
          </p:nvGrpSpPr>
          <p:grpSpPr>
            <a:xfrm>
              <a:off x="3399349" y="3338699"/>
              <a:ext cx="368619" cy="432048"/>
              <a:chOff x="2223485" y="2625425"/>
              <a:chExt cx="1497136" cy="432048"/>
            </a:xfrm>
          </p:grpSpPr>
          <p:sp>
            <p:nvSpPr>
              <p:cNvPr id="106" name="文本框 105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08" name="文本框 107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102" name="直接连接符 101"/>
            <p:cNvCxnSpPr>
              <a:endCxn id="106" idx="0"/>
            </p:cNvCxnSpPr>
            <p:nvPr/>
          </p:nvCxnSpPr>
          <p:spPr bwMode="auto">
            <a:xfrm flipH="1">
              <a:off x="3461402" y="2798853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直接连接符 103"/>
            <p:cNvCxnSpPr>
              <a:endCxn id="108" idx="0"/>
            </p:cNvCxnSpPr>
            <p:nvPr/>
          </p:nvCxnSpPr>
          <p:spPr bwMode="auto">
            <a:xfrm>
              <a:off x="3530971" y="2798853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10" name="组合 109"/>
          <p:cNvGrpSpPr/>
          <p:nvPr/>
        </p:nvGrpSpPr>
        <p:grpSpPr>
          <a:xfrm>
            <a:off x="7384493" y="2800960"/>
            <a:ext cx="368619" cy="971894"/>
            <a:chOff x="3399349" y="2798853"/>
            <a:chExt cx="368619" cy="971894"/>
          </a:xfrm>
        </p:grpSpPr>
        <p:grpSp>
          <p:nvGrpSpPr>
            <p:cNvPr id="111" name="组合 110"/>
            <p:cNvGrpSpPr/>
            <p:nvPr/>
          </p:nvGrpSpPr>
          <p:grpSpPr>
            <a:xfrm>
              <a:off x="3399349" y="3338699"/>
              <a:ext cx="368619" cy="432048"/>
              <a:chOff x="2223485" y="2625425"/>
              <a:chExt cx="1497136" cy="432048"/>
            </a:xfrm>
          </p:grpSpPr>
          <p:sp>
            <p:nvSpPr>
              <p:cNvPr id="114" name="文本框 113"/>
              <p:cNvSpPr txBox="1"/>
              <p:nvPr/>
            </p:nvSpPr>
            <p:spPr>
              <a:xfrm>
                <a:off x="222348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2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115" name="文本框 114"/>
              <p:cNvSpPr txBox="1"/>
              <p:nvPr/>
            </p:nvSpPr>
            <p:spPr>
              <a:xfrm>
                <a:off x="3216565" y="2625425"/>
                <a:ext cx="504056" cy="4320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r>
                  <a:rPr lang="en-US" altLang="zh-CN" i="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4</a:t>
                </a:r>
                <a:endParaRPr lang="zh-CN" altLang="en-US" i="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cxnSp>
          <p:nvCxnSpPr>
            <p:cNvPr id="112" name="直接连接符 111"/>
            <p:cNvCxnSpPr>
              <a:endCxn id="114" idx="0"/>
            </p:cNvCxnSpPr>
            <p:nvPr/>
          </p:nvCxnSpPr>
          <p:spPr bwMode="auto">
            <a:xfrm flipH="1">
              <a:off x="3461402" y="2798853"/>
              <a:ext cx="69569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3" name="直接连接符 112"/>
            <p:cNvCxnSpPr>
              <a:endCxn id="115" idx="0"/>
            </p:cNvCxnSpPr>
            <p:nvPr/>
          </p:nvCxnSpPr>
          <p:spPr bwMode="auto">
            <a:xfrm>
              <a:off x="3530971" y="2798853"/>
              <a:ext cx="174943" cy="539846"/>
            </a:xfrm>
            <a:prstGeom prst="line">
              <a:avLst/>
            </a:prstGeom>
            <a:noFill/>
            <a:ln w="12700" cap="flat" cmpd="sng" algn="ctr">
              <a:solidFill>
                <a:srgbClr val="CC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12553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21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1" y="2449449"/>
            <a:ext cx="40174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可以推广到求解高阶数独游戏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012" y="2108184"/>
            <a:ext cx="4051508" cy="4019757"/>
          </a:xfrm>
          <a:prstGeom prst="rect">
            <a:avLst/>
          </a:prstGeom>
        </p:spPr>
      </p:pic>
      <p:sp>
        <p:nvSpPr>
          <p:cNvPr id="88" name="Text Box 180"/>
          <p:cNvSpPr txBox="1">
            <a:spLocks noChangeArrowheads="1"/>
          </p:cNvSpPr>
          <p:nvPr/>
        </p:nvSpPr>
        <p:spPr bwMode="auto">
          <a:xfrm>
            <a:off x="1788080" y="2964495"/>
            <a:ext cx="1669075" cy="38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六阶（简单）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662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22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1" y="2449449"/>
            <a:ext cx="40174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可以推广到求解高阶数独游戏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88" name="Text Box 180"/>
          <p:cNvSpPr txBox="1">
            <a:spLocks noChangeArrowheads="1"/>
          </p:cNvSpPr>
          <p:nvPr/>
        </p:nvSpPr>
        <p:spPr bwMode="auto">
          <a:xfrm>
            <a:off x="1788080" y="2964495"/>
            <a:ext cx="20127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>
                <a:solidFill>
                  <a:srgbClr val="0070C0"/>
                </a:solidFill>
                <a:ea typeface="宋体" pitchFamily="2" charset="-122"/>
              </a:rPr>
              <a:t>九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阶（中等难度）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988" y="1571264"/>
            <a:ext cx="4737343" cy="476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4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988" y="1614374"/>
            <a:ext cx="4692891" cy="4737343"/>
          </a:xfrm>
          <a:prstGeom prst="rect">
            <a:avLst/>
          </a:prstGeom>
        </p:spPr>
      </p:pic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23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1" y="2449449"/>
            <a:ext cx="40174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可以推广到求解高阶数独游戏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88" name="Text Box 180"/>
          <p:cNvSpPr txBox="1">
            <a:spLocks noChangeArrowheads="1"/>
          </p:cNvSpPr>
          <p:nvPr/>
        </p:nvSpPr>
        <p:spPr bwMode="auto">
          <a:xfrm>
            <a:off x="1788080" y="2964495"/>
            <a:ext cx="20127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>
                <a:solidFill>
                  <a:srgbClr val="0070C0"/>
                </a:solidFill>
                <a:ea typeface="宋体" pitchFamily="2" charset="-122"/>
              </a:rPr>
              <a:t>九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阶（中等难度）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13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060" y="1614374"/>
            <a:ext cx="4762745" cy="4750044"/>
          </a:xfrm>
          <a:prstGeom prst="rect">
            <a:avLst/>
          </a:prstGeom>
        </p:spPr>
      </p:pic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24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433992" y="823982"/>
            <a:ext cx="7416800" cy="32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组合优化问题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6" name="Text Box 180"/>
          <p:cNvSpPr txBox="1">
            <a:spLocks noChangeArrowheads="1"/>
          </p:cNvSpPr>
          <p:nvPr/>
        </p:nvSpPr>
        <p:spPr bwMode="auto">
          <a:xfrm>
            <a:off x="992561" y="1238462"/>
            <a:ext cx="4830128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算法讨论</a:t>
            </a:r>
            <a:r>
              <a:rPr lang="en-US" altLang="zh-CN" sz="1800" i="0" dirty="0" smtClean="0">
                <a:solidFill>
                  <a:srgbClr val="990000"/>
                </a:solidFill>
                <a:ea typeface="宋体" pitchFamily="2" charset="-122"/>
              </a:rPr>
              <a:t>1</a:t>
            </a:r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： 穷举（枚举）搜索</a:t>
            </a:r>
            <a:endParaRPr lang="en-US" altLang="zh-CN" sz="1800" i="0" dirty="0" smtClean="0">
              <a:solidFill>
                <a:srgbClr val="990000"/>
              </a:solidFill>
              <a:ea typeface="宋体" pitchFamily="2" charset="-122"/>
            </a:endParaRPr>
          </a:p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问题举例：数独游戏求解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41" name="Text Box 180"/>
          <p:cNvSpPr txBox="1">
            <a:spLocks noChangeArrowheads="1"/>
          </p:cNvSpPr>
          <p:nvPr/>
        </p:nvSpPr>
        <p:spPr bwMode="auto">
          <a:xfrm>
            <a:off x="907661" y="2449449"/>
            <a:ext cx="40174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算法</a:t>
            </a:r>
            <a:r>
              <a:rPr lang="en-US" altLang="zh-CN" sz="1800" i="0" dirty="0" smtClean="0">
                <a:solidFill>
                  <a:srgbClr val="0070C0"/>
                </a:solidFill>
                <a:ea typeface="宋体" pitchFamily="2" charset="-122"/>
              </a:rPr>
              <a:t>2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可以推广到求解高阶数独游戏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  <p:sp>
        <p:nvSpPr>
          <p:cNvPr id="88" name="Text Box 180"/>
          <p:cNvSpPr txBox="1">
            <a:spLocks noChangeArrowheads="1"/>
          </p:cNvSpPr>
          <p:nvPr/>
        </p:nvSpPr>
        <p:spPr bwMode="auto">
          <a:xfrm>
            <a:off x="1788080" y="2964495"/>
            <a:ext cx="20127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>
                <a:solidFill>
                  <a:srgbClr val="0070C0"/>
                </a:solidFill>
                <a:ea typeface="宋体" pitchFamily="2" charset="-122"/>
              </a:rPr>
              <a:t>九</a:t>
            </a:r>
            <a:r>
              <a:rPr lang="zh-CN" altLang="en-US" sz="1800" i="0" dirty="0" smtClean="0">
                <a:solidFill>
                  <a:srgbClr val="0070C0"/>
                </a:solidFill>
                <a:ea typeface="宋体" pitchFamily="2" charset="-122"/>
              </a:rPr>
              <a:t>阶（非常困难）</a:t>
            </a:r>
            <a:endParaRPr lang="en-US" altLang="zh-CN" sz="1800" i="0" dirty="0">
              <a:solidFill>
                <a:srgbClr val="0070C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802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页脚占位符 6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8B886DC-C267-4F24-BFED-59AA9A04BE6F}" type="slidenum">
              <a:rPr lang="en-US" altLang="zh-CN" sz="1000" b="0" i="0" smtClean="0">
                <a:ea typeface="宋体" pitchFamily="2" charset="-122"/>
              </a:rPr>
              <a:pPr eaLnBrk="1" hangingPunct="1"/>
              <a:t>25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11267" name="Text Box 2"/>
          <p:cNvSpPr txBox="1">
            <a:spLocks noChangeArrowheads="1"/>
          </p:cNvSpPr>
          <p:nvPr/>
        </p:nvSpPr>
        <p:spPr bwMode="auto">
          <a:xfrm>
            <a:off x="596516" y="915633"/>
            <a:ext cx="795744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457200" indent="-457200" algn="l" eaLnBrk="1" hangingPunct="1">
              <a:buFont typeface="Wingdings" panose="05000000000000000000" pitchFamily="2" charset="2"/>
              <a:buChar char="Ø"/>
            </a:pPr>
            <a:r>
              <a:rPr lang="zh-CN" altLang="en-US" sz="2800" i="0" dirty="0" smtClean="0">
                <a:ea typeface="楷体_GB2312" pitchFamily="49" charset="-122"/>
              </a:rPr>
              <a:t>仔细阅读</a:t>
            </a:r>
            <a:r>
              <a:rPr lang="en-US" altLang="zh-CN" sz="2800" i="0" dirty="0" smtClean="0">
                <a:ea typeface="楷体_GB2312" pitchFamily="49" charset="-122"/>
              </a:rPr>
              <a:t>《</a:t>
            </a:r>
            <a:r>
              <a:rPr lang="zh-CN" altLang="en-US" sz="2800" i="0" dirty="0">
                <a:ea typeface="楷体_GB2312" pitchFamily="49" charset="-122"/>
              </a:rPr>
              <a:t>工程问题建模和仿真课程</a:t>
            </a:r>
            <a:r>
              <a:rPr lang="zh-CN" altLang="en-US" sz="2800" i="0" dirty="0" smtClean="0">
                <a:ea typeface="楷体_GB2312" pitchFamily="49" charset="-122"/>
              </a:rPr>
              <a:t>事项</a:t>
            </a:r>
            <a:r>
              <a:rPr lang="en-US" altLang="zh-CN" sz="2800" i="0" dirty="0" smtClean="0">
                <a:ea typeface="楷体_GB2312" pitchFamily="49" charset="-122"/>
              </a:rPr>
              <a:t>》</a:t>
            </a:r>
            <a:endParaRPr kumimoji="1" lang="zh-CN" altLang="en-US" sz="2400" i="0" dirty="0">
              <a:ea typeface="楷体_GB2312" pitchFamily="49" charset="-122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669925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课后工作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11271" name="Text Box 5"/>
          <p:cNvSpPr txBox="1">
            <a:spLocks noChangeArrowheads="1"/>
          </p:cNvSpPr>
          <p:nvPr/>
        </p:nvSpPr>
        <p:spPr bwMode="auto">
          <a:xfrm>
            <a:off x="1136576" y="4054377"/>
            <a:ext cx="78136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en-US" altLang="zh-CN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MATLAB</a:t>
            </a:r>
            <a:r>
              <a:rPr lang="zh-CN" altLang="en-US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工程</a:t>
            </a:r>
            <a:r>
              <a:rPr lang="zh-CN" altLang="en-US" sz="2400" i="0" dirty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计算在本课程中的</a:t>
            </a:r>
            <a:r>
              <a:rPr lang="zh-CN" altLang="en-US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应用</a:t>
            </a:r>
            <a:endParaRPr lang="en-US" altLang="zh-CN" sz="2400" i="0" dirty="0" smtClean="0">
              <a:solidFill>
                <a:srgbClr val="990000"/>
              </a:solidFill>
              <a:latin typeface="宋体" pitchFamily="2" charset="-122"/>
              <a:ea typeface="宋体" pitchFamily="2" charset="-122"/>
            </a:endParaRPr>
          </a:p>
          <a:p>
            <a:pPr algn="l" eaLnBrk="1" hangingPunct="1"/>
            <a:r>
              <a:rPr kumimoji="1" lang="zh-CN" altLang="en-US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提示重点关注的库函数，做课堂练习</a:t>
            </a:r>
            <a:endParaRPr kumimoji="1" lang="en-US" altLang="zh-CN" sz="2400" i="0" dirty="0" smtClean="0">
              <a:solidFill>
                <a:srgbClr val="990000"/>
              </a:solidFill>
              <a:latin typeface="宋体" pitchFamily="2" charset="-122"/>
              <a:ea typeface="宋体" pitchFamily="2" charset="-122"/>
            </a:endParaRPr>
          </a:p>
          <a:p>
            <a:pPr algn="l" eaLnBrk="1" hangingPunct="1"/>
            <a:r>
              <a:rPr kumimoji="1" lang="zh-CN" altLang="en-US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程序设计例子</a:t>
            </a:r>
            <a:r>
              <a:rPr kumimoji="1" lang="en-US" altLang="zh-CN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——</a:t>
            </a:r>
            <a:r>
              <a:rPr kumimoji="1" lang="zh-CN" altLang="en-US" sz="2400" i="0" dirty="0" smtClean="0">
                <a:solidFill>
                  <a:srgbClr val="990000"/>
                </a:solidFill>
                <a:latin typeface="宋体" pitchFamily="2" charset="-122"/>
                <a:ea typeface="宋体" pitchFamily="2" charset="-122"/>
              </a:rPr>
              <a:t>数独游戏求解算法的代码实现</a:t>
            </a:r>
            <a:endParaRPr kumimoji="1" lang="zh-CN" altLang="en-US" sz="2400" i="0" dirty="0">
              <a:solidFill>
                <a:srgbClr val="99000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596516" y="1513808"/>
            <a:ext cx="8496944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457200" indent="-457200" algn="l" eaLnBrk="1" hangingPunct="1">
              <a:buFont typeface="Wingdings" panose="05000000000000000000" pitchFamily="2" charset="2"/>
              <a:buChar char="Ø"/>
              <a:defRPr sz="2800" i="0">
                <a:ea typeface="楷体_GB2312" pitchFamily="49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自行解决软件安装，下堂课开始每组尽量至少有一台笔记本电脑现场可用</a:t>
            </a: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92808" y="2418016"/>
            <a:ext cx="90407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457200" indent="-457200" algn="l" eaLnBrk="1" hangingPunct="1">
              <a:buFont typeface="Wingdings" panose="05000000000000000000" pitchFamily="2" charset="2"/>
              <a:buChar char="Ø"/>
              <a:defRPr sz="2800" i="0">
                <a:ea typeface="楷体_GB2312" pitchFamily="49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学习</a:t>
            </a:r>
            <a:r>
              <a:rPr lang="en-US" altLang="zh-CN" dirty="0"/>
              <a:t>《</a:t>
            </a:r>
            <a:r>
              <a:rPr lang="en-US" altLang="zh-CN" dirty="0" err="1"/>
              <a:t>matlab_tutorial</a:t>
            </a:r>
            <a:r>
              <a:rPr lang="en-US" altLang="zh-CN" dirty="0"/>
              <a:t>》</a:t>
            </a:r>
            <a:r>
              <a:rPr lang="zh-CN" altLang="en-US" dirty="0"/>
              <a:t>，能上手</a:t>
            </a:r>
            <a:r>
              <a:rPr lang="zh-CN" altLang="en-US" dirty="0" smtClean="0"/>
              <a:t>初步使用</a:t>
            </a:r>
            <a:r>
              <a:rPr lang="en-US" altLang="zh-CN" dirty="0"/>
              <a:t>MATLAB</a:t>
            </a:r>
            <a:endParaRPr lang="zh-CN" altLang="en-US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592808" y="3456105"/>
            <a:ext cx="849694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457200" indent="-457200" algn="l" eaLnBrk="1" hangingPunct="1">
              <a:buFont typeface="Wingdings" panose="05000000000000000000" pitchFamily="2" charset="2"/>
              <a:buChar char="Ø"/>
              <a:defRPr sz="2800" i="0">
                <a:ea typeface="楷体_GB2312" pitchFamily="49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下周有讲座，主要话题为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页脚占位符 6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8B886DC-C267-4F24-BFED-59AA9A04BE6F}" type="slidenum">
              <a:rPr lang="en-US" altLang="zh-CN" sz="1000" b="0" i="0" smtClean="0">
                <a:ea typeface="宋体" pitchFamily="2" charset="-122"/>
              </a:rPr>
              <a:pPr eaLnBrk="1" hangingPunct="1"/>
              <a:t>26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11267" name="Text Box 2"/>
          <p:cNvSpPr txBox="1">
            <a:spLocks noChangeArrowheads="1"/>
          </p:cNvSpPr>
          <p:nvPr/>
        </p:nvSpPr>
        <p:spPr bwMode="auto">
          <a:xfrm>
            <a:off x="825500" y="957223"/>
            <a:ext cx="8375972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457200" indent="-457200" algn="l" eaLnBrk="1" hangingPunct="1">
              <a:buFont typeface="Wingdings" panose="05000000000000000000" pitchFamily="2" charset="2"/>
              <a:buChar char="Ø"/>
              <a:defRPr sz="2800" i="0">
                <a:ea typeface="楷体_GB2312" pitchFamily="49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推荐阅读 我校工程数学</a:t>
            </a:r>
            <a:r>
              <a:rPr lang="zh-CN" altLang="en-US" dirty="0" smtClean="0"/>
              <a:t>教材</a:t>
            </a:r>
            <a:r>
              <a:rPr lang="en-US" altLang="zh-CN" dirty="0" smtClean="0"/>
              <a:t>《</a:t>
            </a:r>
            <a:r>
              <a:rPr lang="zh-CN" altLang="en-US" dirty="0"/>
              <a:t>概率论与数理统计</a:t>
            </a:r>
            <a:r>
              <a:rPr lang="en-US" altLang="zh-CN" dirty="0"/>
              <a:t>》</a:t>
            </a:r>
            <a:r>
              <a:rPr lang="zh-CN" altLang="en-US" dirty="0" smtClean="0"/>
              <a:t>部分章节</a:t>
            </a:r>
            <a:r>
              <a:rPr lang="zh-CN" altLang="en-US" dirty="0"/>
              <a:t>	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669925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课后工作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11270" name="Text Box 2"/>
          <p:cNvSpPr txBox="1">
            <a:spLocks noChangeArrowheads="1"/>
          </p:cNvSpPr>
          <p:nvPr/>
        </p:nvSpPr>
        <p:spPr bwMode="auto">
          <a:xfrm>
            <a:off x="825500" y="4222512"/>
            <a:ext cx="837597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AU"/>
            </a:defPPr>
            <a:lvl1pPr marL="457200" indent="-457200" algn="l" eaLnBrk="1" hangingPunct="1">
              <a:buFont typeface="Wingdings" panose="05000000000000000000" pitchFamily="2" charset="2"/>
              <a:buChar char="Ø"/>
              <a:defRPr sz="2800" i="0">
                <a:ea typeface="楷体_GB2312" pitchFamily="49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推荐自行查阅“遗传算法”基本知识学习资料</a:t>
            </a:r>
          </a:p>
        </p:txBody>
      </p:sp>
      <p:sp>
        <p:nvSpPr>
          <p:cNvPr id="11271" name="Text Box 5"/>
          <p:cNvSpPr txBox="1">
            <a:spLocks noChangeArrowheads="1"/>
          </p:cNvSpPr>
          <p:nvPr/>
        </p:nvSpPr>
        <p:spPr bwMode="auto">
          <a:xfrm>
            <a:off x="635360" y="5661248"/>
            <a:ext cx="88569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2400" i="0" dirty="0" smtClean="0">
                <a:solidFill>
                  <a:srgbClr val="CC00FF"/>
                </a:solidFill>
                <a:latin typeface="宋体" pitchFamily="2" charset="-122"/>
                <a:ea typeface="宋体" pitchFamily="2" charset="-122"/>
              </a:rPr>
              <a:t>本课程的日常通知将通过</a:t>
            </a:r>
            <a:r>
              <a:rPr lang="zh-CN" altLang="en-US" sz="2400" i="0" dirty="0">
                <a:solidFill>
                  <a:srgbClr val="CC00FF"/>
                </a:solidFill>
                <a:latin typeface="宋体" pitchFamily="2" charset="-122"/>
                <a:ea typeface="宋体" pitchFamily="2" charset="-122"/>
              </a:rPr>
              <a:t>邮件发给各组长，并在</a:t>
            </a:r>
            <a:r>
              <a:rPr lang="en-US" altLang="zh-CN" sz="2400" i="0" dirty="0">
                <a:solidFill>
                  <a:srgbClr val="CC00FF"/>
                </a:solidFill>
                <a:latin typeface="宋体" pitchFamily="2" charset="-122"/>
                <a:ea typeface="宋体" pitchFamily="2" charset="-122"/>
              </a:rPr>
              <a:t>ftp</a:t>
            </a:r>
            <a:r>
              <a:rPr lang="zh-CN" altLang="en-US" sz="2400" i="0" dirty="0">
                <a:solidFill>
                  <a:srgbClr val="CC00FF"/>
                </a:solidFill>
                <a:latin typeface="宋体" pitchFamily="2" charset="-122"/>
                <a:ea typeface="宋体" pitchFamily="2" charset="-122"/>
              </a:rPr>
              <a:t>上同时发布</a:t>
            </a:r>
            <a:endParaRPr kumimoji="1" lang="zh-CN" altLang="en-US" sz="2400" i="0" dirty="0">
              <a:solidFill>
                <a:srgbClr val="CC00FF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1712640" y="1994119"/>
            <a:ext cx="6702425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en-AU"/>
            </a:defPPr>
            <a:lvl1pPr algn="l" eaLnBrk="1" hangingPunct="1">
              <a:defRPr sz="2400" i="0">
                <a:solidFill>
                  <a:srgbClr val="990000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 eaLnBrk="0" hangingPunct="0"/>
            <a:lvl3pPr marL="1143000" indent="-228600" eaLnBrk="0" hangingPunct="0"/>
            <a:lvl4pPr marL="1600200" indent="-228600" eaLnBrk="0" hangingPunct="0"/>
            <a:lvl5pPr marL="2057400" indent="-228600" eaLnBrk="0" hangingPunct="0"/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	数理统计的基本概念</a:t>
            </a:r>
          </a:p>
          <a:p>
            <a:r>
              <a:rPr lang="zh-CN" altLang="en-US" dirty="0"/>
              <a:t>	参数估计</a:t>
            </a:r>
          </a:p>
          <a:p>
            <a:r>
              <a:rPr lang="zh-CN" altLang="en-US" dirty="0"/>
              <a:t>	假设检验</a:t>
            </a:r>
          </a:p>
          <a:p>
            <a:r>
              <a:rPr lang="zh-CN" altLang="en-US" dirty="0"/>
              <a:t>	方差分析和回归分析初步</a:t>
            </a:r>
          </a:p>
        </p:txBody>
      </p:sp>
    </p:spTree>
    <p:extLst>
      <p:ext uri="{BB962C8B-B14F-4D97-AF65-F5344CB8AC3E}">
        <p14:creationId xmlns:p14="http://schemas.microsoft.com/office/powerpoint/2010/main" val="218514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页脚占位符 6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C4CABADB-FD74-4EF1-88A3-1D8A0C8998F6}" type="slidenum">
              <a:rPr lang="en-US" altLang="zh-CN" sz="1000" b="0" i="0" smtClean="0">
                <a:ea typeface="宋体" pitchFamily="2" charset="-122"/>
              </a:rPr>
              <a:pPr eaLnBrk="1" hangingPunct="1"/>
              <a:t>27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12291" name="Text Box 2"/>
          <p:cNvSpPr txBox="1">
            <a:spLocks noChangeArrowheads="1"/>
          </p:cNvSpPr>
          <p:nvPr/>
        </p:nvSpPr>
        <p:spPr bwMode="auto">
          <a:xfrm>
            <a:off x="1316038" y="944563"/>
            <a:ext cx="6702425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66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2800" i="0" dirty="0" smtClean="0">
                <a:ea typeface="楷体_GB2312" pitchFamily="49" charset="-122"/>
              </a:rPr>
              <a:t>蒋乐天</a:t>
            </a:r>
            <a:endParaRPr lang="en-US" altLang="zh-CN" sz="2800" i="0" dirty="0" smtClean="0">
              <a:ea typeface="楷体_GB2312" pitchFamily="49" charset="-122"/>
            </a:endParaRPr>
          </a:p>
          <a:p>
            <a:pPr algn="l" eaLnBrk="1" hangingPunct="1"/>
            <a:r>
              <a:rPr kumimoji="1" lang="zh-CN" altLang="en-US" sz="2800" i="0" dirty="0">
                <a:ea typeface="楷体_GB2312" pitchFamily="49" charset="-122"/>
              </a:rPr>
              <a:t>电子信息与电气工程</a:t>
            </a:r>
            <a:r>
              <a:rPr kumimoji="1" lang="zh-CN" altLang="en-US" sz="2800" i="0" dirty="0" smtClean="0">
                <a:ea typeface="楷体_GB2312" pitchFamily="49" charset="-122"/>
              </a:rPr>
              <a:t>学院</a:t>
            </a:r>
            <a:r>
              <a:rPr kumimoji="1" lang="en-US" altLang="zh-CN" sz="2800" i="0" dirty="0" smtClean="0">
                <a:ea typeface="楷体_GB2312" pitchFamily="49" charset="-122"/>
              </a:rPr>
              <a:t>	</a:t>
            </a:r>
            <a:r>
              <a:rPr kumimoji="1" lang="zh-CN" altLang="en-US" sz="2800" i="0" dirty="0" smtClean="0">
                <a:ea typeface="楷体_GB2312" pitchFamily="49" charset="-122"/>
              </a:rPr>
              <a:t>电子工程系</a:t>
            </a:r>
            <a:endParaRPr kumimoji="1" lang="en-US" altLang="zh-CN" sz="2800" i="0" dirty="0" smtClean="0">
              <a:ea typeface="楷体_GB2312" pitchFamily="49" charset="-122"/>
            </a:endParaRPr>
          </a:p>
          <a:p>
            <a:pPr algn="l" eaLnBrk="1" hangingPunct="1"/>
            <a:r>
              <a:rPr kumimoji="1" lang="en-US" altLang="zh-CN" sz="2800" i="0" dirty="0" smtClean="0">
                <a:ea typeface="楷体_GB2312" pitchFamily="49" charset="-122"/>
              </a:rPr>
              <a:t>Email</a:t>
            </a:r>
            <a:r>
              <a:rPr kumimoji="1" lang="zh-CN" altLang="en-US" sz="2800" i="0" dirty="0" smtClean="0">
                <a:ea typeface="楷体_GB2312" pitchFamily="49" charset="-122"/>
              </a:rPr>
              <a:t>：</a:t>
            </a:r>
            <a:r>
              <a:rPr kumimoji="1" lang="en-US" altLang="zh-CN" sz="2800" i="0" dirty="0" smtClean="0">
                <a:ea typeface="楷体_GB2312" pitchFamily="49" charset="-122"/>
              </a:rPr>
              <a:t>jiangletian@163.com</a:t>
            </a:r>
          </a:p>
          <a:p>
            <a:pPr algn="l" eaLnBrk="1" hangingPunct="1"/>
            <a:r>
              <a:rPr kumimoji="1" lang="en-US" altLang="zh-CN" sz="2800" i="0" dirty="0" smtClean="0">
                <a:ea typeface="楷体_GB2312" pitchFamily="49" charset="-122"/>
              </a:rPr>
              <a:t>QQ</a:t>
            </a:r>
            <a:r>
              <a:rPr kumimoji="1" lang="zh-CN" altLang="en-US" sz="2800" i="0" dirty="0" smtClean="0">
                <a:ea typeface="楷体_GB2312" pitchFamily="49" charset="-122"/>
              </a:rPr>
              <a:t>群</a:t>
            </a:r>
            <a:r>
              <a:rPr kumimoji="1" lang="en-US" altLang="zh-CN" sz="2800" i="0" dirty="0" smtClean="0">
                <a:ea typeface="楷体_GB2312" pitchFamily="49" charset="-122"/>
              </a:rPr>
              <a:t>(</a:t>
            </a:r>
            <a:r>
              <a:rPr kumimoji="1" lang="zh-CN" altLang="en-US" sz="2800" i="0" dirty="0" smtClean="0">
                <a:ea typeface="楷体_GB2312" pitchFamily="49" charset="-122"/>
              </a:rPr>
              <a:t>加群请注明姓名和学号</a:t>
            </a:r>
            <a:r>
              <a:rPr kumimoji="1" lang="en-US" altLang="zh-CN" sz="2800" i="0" dirty="0" smtClean="0">
                <a:ea typeface="楷体_GB2312" pitchFamily="49" charset="-122"/>
              </a:rPr>
              <a:t>)</a:t>
            </a:r>
            <a:r>
              <a:rPr kumimoji="1" lang="zh-CN" altLang="en-US" sz="2800" i="0" dirty="0" smtClean="0">
                <a:ea typeface="楷体_GB2312" pitchFamily="49" charset="-122"/>
              </a:rPr>
              <a:t>：</a:t>
            </a:r>
            <a:endParaRPr kumimoji="1" lang="en-US" altLang="zh-CN" sz="2800" i="0" dirty="0" smtClean="0">
              <a:ea typeface="楷体_GB2312" pitchFamily="49" charset="-122"/>
            </a:endParaRPr>
          </a:p>
          <a:p>
            <a:pPr algn="l" eaLnBrk="1" hangingPunct="1"/>
            <a:endParaRPr kumimoji="1" lang="en-US" altLang="zh-CN" sz="2800" i="0" dirty="0">
              <a:ea typeface="楷体_GB2312" pitchFamily="49" charset="-122"/>
            </a:endParaRPr>
          </a:p>
        </p:txBody>
      </p:sp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739775" y="5408613"/>
            <a:ext cx="9072563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endParaRPr lang="zh-CN" altLang="en-US" sz="200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r>
              <a:rPr lang="zh-CN" altLang="en-US" sz="2000">
                <a:latin typeface="楷体_GB2312" pitchFamily="49" charset="-122"/>
                <a:ea typeface="楷体_GB2312" pitchFamily="49" charset="-122"/>
              </a:rPr>
              <a:t>课程资料下载 </a:t>
            </a:r>
            <a:r>
              <a:rPr lang="en-US" altLang="zh-CN" sz="2000">
                <a:latin typeface="楷体_GB2312" pitchFamily="49" charset="-122"/>
                <a:ea typeface="楷体_GB2312" pitchFamily="49" charset="-122"/>
              </a:rPr>
              <a:t>ftp://202.120.39.248  </a:t>
            </a:r>
            <a:r>
              <a:rPr lang="zh-CN" altLang="en-US" sz="2000">
                <a:latin typeface="楷体_GB2312" pitchFamily="49" charset="-122"/>
                <a:ea typeface="楷体_GB2312" pitchFamily="49" charset="-122"/>
              </a:rPr>
              <a:t>匿名登录</a:t>
            </a:r>
          </a:p>
          <a:p>
            <a:pPr algn="just">
              <a:spcBef>
                <a:spcPct val="0"/>
              </a:spcBef>
            </a:pPr>
            <a:endParaRPr lang="zh-CN" altLang="en-US" sz="200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943" y="2636912"/>
            <a:ext cx="2423319" cy="31095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0379FF00-7BA3-4B89-AB86-3E23545E478E}" type="slidenum">
              <a:rPr lang="en-US" altLang="zh-CN" sz="1000" b="0" i="0" smtClean="0">
                <a:ea typeface="宋体" pitchFamily="2" charset="-122"/>
              </a:rPr>
              <a:pPr eaLnBrk="1" hangingPunct="1"/>
              <a:t>3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>
                <a:solidFill>
                  <a:schemeClr val="bg1"/>
                </a:solidFill>
                <a:ea typeface="隶书" pitchFamily="49" charset="-122"/>
              </a:rPr>
              <a:t>课程有关事项</a:t>
            </a:r>
            <a:endParaRPr kumimoji="1" lang="zh-CN" altLang="en-GB" sz="2400" i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5124" name="Rectangle 3"/>
          <p:cNvSpPr>
            <a:spLocks noChangeArrowheads="1"/>
          </p:cNvSpPr>
          <p:nvPr/>
        </p:nvSpPr>
        <p:spPr bwMode="auto">
          <a:xfrm>
            <a:off x="1173163" y="836613"/>
            <a:ext cx="7524750" cy="464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187325" indent="-187325" algn="l"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学生自主实验为主，课堂辅导讲座为辅</a:t>
            </a:r>
            <a:endParaRPr kumimoji="1" lang="zh-CN" altLang="en-US" sz="2200" i="0" dirty="0">
              <a:solidFill>
                <a:schemeClr val="accent2"/>
              </a:solidFill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讲座并非</a:t>
            </a: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每周都有，以届时提前通知为</a:t>
            </a: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准</a:t>
            </a:r>
            <a:endParaRPr kumimoji="1" lang="en-US" altLang="zh-CN" sz="2200" i="0" dirty="0" smtClean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endParaRPr kumimoji="1" lang="en-US" altLang="zh-CN" sz="2200" i="0" dirty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 smtClean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课题要求</a:t>
            </a:r>
            <a:r>
              <a:rPr kumimoji="1" lang="zh-CN" altLang="en-US" sz="2200" i="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和辅导材料下载</a:t>
            </a: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		</a:t>
            </a:r>
            <a:r>
              <a:rPr kumimoji="1" lang="en-US" altLang="zh-CN" sz="2200" i="0" dirty="0">
                <a:solidFill>
                  <a:srgbClr val="FF6600"/>
                </a:solidFill>
                <a:latin typeface="楷体_GB2312" pitchFamily="49" charset="-122"/>
                <a:ea typeface="楷体_GB2312" pitchFamily="49" charset="-122"/>
              </a:rPr>
              <a:t>ftp server : 202.120.39.248</a:t>
            </a:r>
            <a:r>
              <a:rPr kumimoji="1" lang="en-US" altLang="zh-CN" sz="2200" i="0" dirty="0">
                <a:latin typeface="楷体_GB2312" pitchFamily="49" charset="-122"/>
                <a:ea typeface="楷体_GB2312" pitchFamily="49" charset="-122"/>
              </a:rPr>
              <a:t>  </a:t>
            </a: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匿名登录</a:t>
            </a: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endParaRPr kumimoji="1" lang="zh-CN" altLang="en-US" sz="2200" i="0" dirty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  <a:buFontTx/>
              <a:buChar char="•"/>
            </a:pPr>
            <a:r>
              <a:rPr kumimoji="1" lang="zh-CN" altLang="en-US" sz="2200" i="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课程评分</a:t>
            </a: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		</a:t>
            </a: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课堂表现、设计</a:t>
            </a: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报告、实验结果</a:t>
            </a: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、师生当面交流（至少一次）</a:t>
            </a:r>
            <a:endParaRPr kumimoji="1" lang="en-US" altLang="zh-CN" sz="2200" i="0" dirty="0" smtClean="0">
              <a:latin typeface="楷体_GB2312" pitchFamily="49" charset="-122"/>
              <a:ea typeface="楷体_GB2312" pitchFamily="49" charset="-122"/>
            </a:endParaRPr>
          </a:p>
          <a:p>
            <a:pPr marL="187325" indent="-187325" algn="l">
              <a:spcBef>
                <a:spcPct val="20000"/>
              </a:spcBef>
              <a:buClr>
                <a:schemeClr val="tx1"/>
              </a:buClr>
            </a:pPr>
            <a:r>
              <a:rPr kumimoji="1" lang="zh-CN" altLang="en-US" sz="2200" i="0" dirty="0" smtClean="0">
                <a:latin typeface="楷体_GB2312" pitchFamily="49" charset="-122"/>
                <a:ea typeface="楷体_GB2312" pitchFamily="49" charset="-122"/>
              </a:rPr>
              <a:t>       组长</a:t>
            </a:r>
            <a:r>
              <a:rPr kumimoji="1" lang="zh-CN" altLang="en-US" sz="2200" i="0" dirty="0">
                <a:latin typeface="楷体_GB2312" pitchFamily="49" charset="-122"/>
                <a:ea typeface="楷体_GB2312" pitchFamily="49" charset="-122"/>
              </a:rPr>
              <a:t>评价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E200030-B124-43DF-9D59-1B0E30F48FB5}" type="slidenum">
              <a:rPr lang="en-US" altLang="zh-CN" sz="1000" b="0" i="0" smtClean="0">
                <a:ea typeface="宋体" pitchFamily="2" charset="-122"/>
              </a:rPr>
              <a:pPr eaLnBrk="1" hangingPunct="1"/>
              <a:t>4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>
                <a:solidFill>
                  <a:schemeClr val="bg1"/>
                </a:solidFill>
                <a:ea typeface="隶书" pitchFamily="49" charset="-122"/>
              </a:rPr>
              <a:t>课程学习小组的组建</a:t>
            </a:r>
            <a:endParaRPr kumimoji="1" lang="zh-CN" altLang="en-GB" sz="2400" i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452438" y="836613"/>
            <a:ext cx="8821737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分组以自愿组合为主，未经分组的学生，不能参加课程学习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  <a:p>
            <a:pPr algn="just" eaLnBrk="1" hangingPunct="1">
              <a:spcBef>
                <a:spcPct val="0"/>
              </a:spcBef>
            </a:pP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分组情况须在网上登记，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http://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202.120.39.248/login.aspx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。</a:t>
            </a:r>
            <a:endParaRPr lang="zh-CN" altLang="en-US" i="0" dirty="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一个小组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由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2-3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人组成，但不鼓励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人（同等条件下，评分等级降低一等，除非第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成员为外国留学生），推荐每组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人；请务必在留学生名字后加标记</a:t>
            </a:r>
            <a:r>
              <a:rPr lang="en-US" altLang="zh-CN" sz="2000" i="0" dirty="0">
                <a:solidFill>
                  <a:srgbClr val="CC00FF"/>
                </a:solidFill>
                <a:latin typeface="楷体_GB2312" pitchFamily="49" charset="-122"/>
                <a:ea typeface="楷体_GB2312" pitchFamily="49" charset="-122"/>
              </a:rPr>
              <a:t>(L)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，以便评分时掌握政策。</a:t>
            </a:r>
          </a:p>
          <a:p>
            <a:pPr algn="just">
              <a:spcBef>
                <a:spcPct val="0"/>
              </a:spcBef>
            </a:pP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每组设组长一名，负责课程学习过程中的小组内组织管理，代表小组与教师联络等事宜，并参与部分评分工作。</a:t>
            </a: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小组组建经上报后，人员将不能变更，因故发生减员的一般不能补充，减员中包括组长的，由余下成员中重新产生组长。</a:t>
            </a:r>
          </a:p>
          <a:p>
            <a:pPr algn="just">
              <a:spcBef>
                <a:spcPct val="0"/>
              </a:spcBef>
            </a:pP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找不到</a:t>
            </a:r>
            <a:r>
              <a:rPr lang="zh-CN" altLang="en-US" sz="2000" i="0" dirty="0">
                <a:ea typeface="楷体_GB2312" pitchFamily="49" charset="-122"/>
              </a:rPr>
              <a:t>“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合伙人</a:t>
            </a:r>
            <a:r>
              <a:rPr lang="zh-CN" altLang="en-US" sz="2000" i="0" dirty="0">
                <a:ea typeface="楷体_GB2312" pitchFamily="49" charset="-122"/>
              </a:rPr>
              <a:t>”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的同学，建议：</a:t>
            </a: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（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）可自任组长网上注册，招募组员</a:t>
            </a: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（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）联系参加其他组 （网上列表查询愿意接受新成员的组）</a:t>
            </a:r>
          </a:p>
          <a:p>
            <a:pPr algn="just">
              <a:spcBef>
                <a:spcPct val="0"/>
              </a:spcBef>
            </a:pP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（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）前</a:t>
            </a:r>
            <a:r>
              <a:rPr lang="en-US" altLang="zh-CN" sz="2000" i="0" dirty="0"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000" i="0" dirty="0">
                <a:latin typeface="楷体_GB2312" pitchFamily="49" charset="-122"/>
                <a:ea typeface="楷体_GB2312" pitchFamily="49" charset="-122"/>
              </a:rPr>
              <a:t>项努力无效时，请于</a:t>
            </a:r>
            <a:r>
              <a:rPr lang="en-US" altLang="zh-CN" sz="2000" i="0" dirty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9</a:t>
            </a:r>
            <a:r>
              <a:rPr lang="zh-CN" altLang="en-US" sz="2000" i="0" dirty="0" smtClean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月</a:t>
            </a:r>
            <a:r>
              <a:rPr lang="en-US" altLang="zh-CN" sz="2000" i="0" dirty="0" smtClean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26</a:t>
            </a:r>
            <a:r>
              <a:rPr lang="zh-CN" altLang="en-US" sz="2000" i="0" dirty="0" smtClean="0">
                <a:solidFill>
                  <a:schemeClr val="accent2"/>
                </a:solidFill>
                <a:latin typeface="楷体_GB2312" pitchFamily="49" charset="-122"/>
                <a:ea typeface="楷体_GB2312" pitchFamily="49" charset="-122"/>
              </a:rPr>
              <a:t>日前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向老师</a:t>
            </a:r>
            <a:r>
              <a:rPr lang="en-US" altLang="zh-CN" sz="2000" i="0" dirty="0" smtClean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【jiangletian@163.com】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发邮件求助（</a:t>
            </a:r>
            <a:r>
              <a:rPr lang="zh-CN" altLang="en-US" sz="2000" i="0" dirty="0" smtClean="0">
                <a:solidFill>
                  <a:srgbClr val="CC00FF"/>
                </a:solidFill>
                <a:latin typeface="楷体_GB2312" pitchFamily="49" charset="-122"/>
                <a:ea typeface="楷体_GB2312" pitchFamily="49" charset="-122"/>
              </a:rPr>
              <a:t>邮件主题请标明“工程问题建模与仿真”课程分组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）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E200030-B124-43DF-9D59-1B0E30F48FB5}" type="slidenum">
              <a:rPr lang="en-US" altLang="zh-CN" sz="1000" b="0" i="0" smtClean="0">
                <a:ea typeface="宋体" pitchFamily="2" charset="-122"/>
              </a:rPr>
              <a:pPr eaLnBrk="1" hangingPunct="1"/>
              <a:t>5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课程小组信息登记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344457" y="800708"/>
            <a:ext cx="921708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en-US" altLang="zh-CN" sz="2000" dirty="0"/>
              <a:t>1</a:t>
            </a:r>
            <a:r>
              <a:rPr lang="zh-CN" altLang="zh-CN" sz="2000" dirty="0"/>
              <a:t>、网址</a:t>
            </a:r>
            <a:r>
              <a:rPr lang="en-US" altLang="zh-CN" sz="2000" dirty="0"/>
              <a:t>202.120.39.248/login.aspx</a:t>
            </a:r>
            <a:r>
              <a:rPr lang="zh-CN" altLang="zh-CN" sz="2000" dirty="0"/>
              <a:t>；新用户请选择注册，否则登录，并跳转至</a:t>
            </a:r>
            <a:r>
              <a:rPr lang="en-US" altLang="zh-CN" sz="2000" dirty="0" smtClean="0"/>
              <a:t>4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1172580" y="1391926"/>
            <a:ext cx="7668852" cy="485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E200030-B124-43DF-9D59-1B0E30F48FB5}" type="slidenum">
              <a:rPr lang="en-US" altLang="zh-CN" sz="1000" b="0" i="0" smtClean="0">
                <a:ea typeface="宋体" pitchFamily="2" charset="-122"/>
              </a:rPr>
              <a:pPr eaLnBrk="1" hangingPunct="1"/>
              <a:t>6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课程小组信息登记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344457" y="800708"/>
            <a:ext cx="921708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en-US" altLang="zh-CN" sz="2000" dirty="0" smtClean="0"/>
              <a:t>2</a:t>
            </a:r>
            <a:r>
              <a:rPr lang="zh-CN" altLang="zh-CN" sz="2000" dirty="0" smtClean="0"/>
              <a:t>、</a:t>
            </a:r>
            <a:r>
              <a:rPr lang="zh-CN" altLang="zh-CN" sz="2000" dirty="0"/>
              <a:t>新用户注册，用户号请使用本人学号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2"/>
          <a:stretch>
            <a:fillRect/>
          </a:stretch>
        </p:blipFill>
        <p:spPr>
          <a:xfrm>
            <a:off x="1244588" y="1391926"/>
            <a:ext cx="7666300" cy="473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9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E200030-B124-43DF-9D59-1B0E30F48FB5}" type="slidenum">
              <a:rPr lang="en-US" altLang="zh-CN" sz="1000" b="0" i="0" smtClean="0">
                <a:ea typeface="宋体" pitchFamily="2" charset="-122"/>
              </a:rPr>
              <a:pPr eaLnBrk="1" hangingPunct="1"/>
              <a:t>7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课程小组信息登记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344457" y="800708"/>
            <a:ext cx="921708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en-US" altLang="zh-CN" sz="2000" dirty="0" smtClean="0"/>
              <a:t>3</a:t>
            </a:r>
            <a:r>
              <a:rPr lang="zh-CN" altLang="zh-CN" sz="2000" dirty="0"/>
              <a:t>、新用户注册后，请等待老师后台审核和激活账户，最多可能需要</a:t>
            </a:r>
            <a:r>
              <a:rPr lang="en-US" altLang="zh-CN" sz="2000" dirty="0"/>
              <a:t>24</a:t>
            </a:r>
            <a:r>
              <a:rPr lang="zh-CN" altLang="zh-CN" sz="2000" dirty="0"/>
              <a:t>小时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343909" y="1191871"/>
            <a:ext cx="921708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en-US" altLang="zh-CN" sz="2000" dirty="0"/>
              <a:t>4</a:t>
            </a:r>
            <a:r>
              <a:rPr lang="zh-CN" altLang="zh-CN" sz="2000" dirty="0"/>
              <a:t>、登录账户后，进入“加入课程”，选择正确的课程“报名加入”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992560" y="1783088"/>
            <a:ext cx="8244916" cy="459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5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1E200030-B124-43DF-9D59-1B0E30F48FB5}" type="slidenum">
              <a:rPr lang="en-US" altLang="zh-CN" sz="1000" b="0" i="0" smtClean="0">
                <a:ea typeface="宋体" pitchFamily="2" charset="-122"/>
              </a:rPr>
              <a:pPr eaLnBrk="1" hangingPunct="1"/>
              <a:t>8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课程小组信息登记</a:t>
            </a:r>
            <a:endParaRPr kumimoji="1" lang="zh-CN" altLang="en-GB" sz="2400" i="0" dirty="0">
              <a:solidFill>
                <a:schemeClr val="bg1"/>
              </a:solidFill>
              <a:ea typeface="隶书" pitchFamily="49" charset="-122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344457" y="800708"/>
            <a:ext cx="921708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</a:pPr>
            <a:r>
              <a:rPr lang="en-US" altLang="zh-CN" sz="2000" dirty="0"/>
              <a:t>5</a:t>
            </a:r>
            <a:r>
              <a:rPr lang="zh-CN" altLang="zh-CN" sz="2000" dirty="0"/>
              <a:t>、选择“我的当前课程”，选择正确的课程，登记分组信息。</a:t>
            </a:r>
            <a:r>
              <a:rPr lang="en-US" altLang="zh-CN" sz="2000" dirty="0"/>
              <a:t>(1)</a:t>
            </a:r>
            <a:r>
              <a:rPr lang="zh-CN" altLang="zh-CN" sz="2000" dirty="0"/>
              <a:t>可以“新建小组”，自任组长，并登记组员信息；组员无须主动操作，但需要事前已注册成功。或</a:t>
            </a:r>
            <a:r>
              <a:rPr lang="en-US" altLang="zh-CN" sz="2000" dirty="0"/>
              <a:t>(2)</a:t>
            </a:r>
            <a:r>
              <a:rPr lang="zh-CN" altLang="zh-CN" sz="2000" dirty="0"/>
              <a:t>“查看招募小组”，线下联系组长，请求加入。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956556" y="1834078"/>
            <a:ext cx="7736594" cy="358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3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>
            <a:lvl1pPr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defTabSz="669925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defTabSz="669925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eaLnBrk="1" hangingPunct="1"/>
            <a:fld id="{D6D7BE07-C1C6-4916-8BF7-E2BA8691D5B4}" type="slidenum">
              <a:rPr lang="en-US" altLang="zh-CN" sz="1000" b="0" i="0" smtClean="0">
                <a:ea typeface="宋体" pitchFamily="2" charset="-122"/>
              </a:rPr>
              <a:pPr eaLnBrk="1" hangingPunct="1"/>
              <a:t>9</a:t>
            </a:fld>
            <a:endParaRPr lang="en-US" altLang="zh-CN" sz="1000" b="0" i="0" smtClean="0">
              <a:ea typeface="宋体" pitchFamily="2" charset="-122"/>
            </a:endParaRPr>
          </a:p>
        </p:txBody>
      </p:sp>
      <p:sp>
        <p:nvSpPr>
          <p:cNvPr id="6147" name="Rectangle 2"/>
          <p:cNvSpPr>
            <a:spLocks noChangeArrowheads="1"/>
          </p:cNvSpPr>
          <p:nvPr/>
        </p:nvSpPr>
        <p:spPr bwMode="auto">
          <a:xfrm>
            <a:off x="273050" y="152400"/>
            <a:ext cx="8420100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002E66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>
              <a:spcBef>
                <a:spcPct val="0"/>
              </a:spcBef>
            </a:pPr>
            <a:r>
              <a:rPr kumimoji="1" lang="zh-CN" altLang="en-US" sz="2400" i="0" dirty="0" smtClean="0">
                <a:solidFill>
                  <a:schemeClr val="bg1"/>
                </a:solidFill>
                <a:ea typeface="隶书" pitchFamily="49" charset="-122"/>
              </a:rPr>
              <a:t>案例</a:t>
            </a:r>
            <a:r>
              <a:rPr kumimoji="1" lang="en-US" altLang="zh-CN" sz="2400" i="0" dirty="0" smtClean="0">
                <a:solidFill>
                  <a:schemeClr val="bg1"/>
                </a:solidFill>
                <a:ea typeface="隶书" pitchFamily="49" charset="-122"/>
              </a:rPr>
              <a:t>1</a:t>
            </a:r>
            <a:r>
              <a:rPr kumimoji="1" lang="zh-CN" altLang="en-GB" sz="2400" i="0" dirty="0" smtClean="0">
                <a:solidFill>
                  <a:schemeClr val="bg1"/>
                </a:solidFill>
                <a:ea typeface="隶书" pitchFamily="49" charset="-122"/>
              </a:rPr>
              <a:t>课题</a:t>
            </a:r>
            <a:r>
              <a:rPr kumimoji="1" lang="zh-CN" altLang="en-GB" sz="2400" i="0" dirty="0">
                <a:solidFill>
                  <a:schemeClr val="bg1"/>
                </a:solidFill>
                <a:ea typeface="隶书" pitchFamily="49" charset="-122"/>
              </a:rPr>
              <a:t>简介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701780" y="3743653"/>
            <a:ext cx="7416800" cy="32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课题任务基本概念：测量装置的标定 （</a:t>
            </a:r>
            <a:r>
              <a:rPr lang="en-US" altLang="zh-CN" sz="2000" i="0" dirty="0" smtClean="0">
                <a:latin typeface="楷体_GB2312" pitchFamily="49" charset="-122"/>
                <a:ea typeface="楷体_GB2312" pitchFamily="49" charset="-122"/>
              </a:rPr>
              <a:t>calibration</a:t>
            </a: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）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0" name="Rectangle 467"/>
          <p:cNvSpPr>
            <a:spLocks noChangeArrowheads="1"/>
          </p:cNvSpPr>
          <p:nvPr/>
        </p:nvSpPr>
        <p:spPr bwMode="auto">
          <a:xfrm>
            <a:off x="2622822" y="2055866"/>
            <a:ext cx="1093983" cy="1248500"/>
          </a:xfrm>
          <a:prstGeom prst="rect">
            <a:avLst/>
          </a:prstGeom>
          <a:solidFill>
            <a:srgbClr val="FFFFFF"/>
          </a:solidFill>
          <a:ln w="1587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zh-CN" altLang="en-US"/>
          </a:p>
        </p:txBody>
      </p:sp>
      <p:sp>
        <p:nvSpPr>
          <p:cNvPr id="31" name="Text Box 28"/>
          <p:cNvSpPr txBox="1">
            <a:spLocks noChangeArrowheads="1"/>
          </p:cNvSpPr>
          <p:nvPr/>
        </p:nvSpPr>
        <p:spPr bwMode="auto">
          <a:xfrm>
            <a:off x="1014874" y="2104560"/>
            <a:ext cx="1255251" cy="46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/>
          <a:p>
            <a:pPr algn="ctr">
              <a:lnSpc>
                <a:spcPts val="1000"/>
              </a:lnSpc>
              <a:spcAft>
                <a:spcPts val="0"/>
              </a:spcAft>
            </a:pPr>
            <a:r>
              <a:rPr lang="zh-CN" sz="18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被测温度</a:t>
            </a:r>
            <a:endParaRPr lang="zh-CN" sz="1800" i="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ctr">
              <a:lnSpc>
                <a:spcPts val="1000"/>
              </a:lnSpc>
              <a:spcAft>
                <a:spcPts val="0"/>
              </a:spcAft>
            </a:pPr>
            <a:r>
              <a:rPr lang="en-US" sz="1800" i="0" kern="1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</a:t>
            </a:r>
            <a:endParaRPr lang="zh-CN" sz="1800" i="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cxnSp>
        <p:nvCxnSpPr>
          <p:cNvPr id="36" name="AutoShape 469"/>
          <p:cNvCxnSpPr>
            <a:cxnSpLocks noChangeShapeType="1"/>
            <a:endCxn id="30" idx="1"/>
          </p:cNvCxnSpPr>
          <p:nvPr/>
        </p:nvCxnSpPr>
        <p:spPr bwMode="auto">
          <a:xfrm>
            <a:off x="1338291" y="2680116"/>
            <a:ext cx="128453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 Box 28"/>
          <p:cNvSpPr txBox="1">
            <a:spLocks noChangeArrowheads="1"/>
          </p:cNvSpPr>
          <p:nvPr/>
        </p:nvSpPr>
        <p:spPr bwMode="auto">
          <a:xfrm>
            <a:off x="5501629" y="2479076"/>
            <a:ext cx="1089050" cy="446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>
            <a:defPPr>
              <a:defRPr lang="en-AU"/>
            </a:defPPr>
            <a:lvl1pPr>
              <a:lnSpc>
                <a:spcPts val="1000"/>
              </a:lnSpc>
              <a:spcAft>
                <a:spcPts val="0"/>
              </a:spcAft>
              <a:defRPr sz="1800" i="0" kern="1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r>
              <a:rPr lang="zh-CN" dirty="0">
                <a:solidFill>
                  <a:srgbClr val="990000"/>
                </a:solidFill>
              </a:rPr>
              <a:t>微控制器</a:t>
            </a:r>
          </a:p>
          <a:p>
            <a:r>
              <a:rPr lang="zh-CN" dirty="0">
                <a:solidFill>
                  <a:srgbClr val="990000"/>
                </a:solidFill>
              </a:rPr>
              <a:t>MCU</a:t>
            </a:r>
          </a:p>
        </p:txBody>
      </p:sp>
      <p:sp>
        <p:nvSpPr>
          <p:cNvPr id="45" name="Rectangle 471"/>
          <p:cNvSpPr>
            <a:spLocks noChangeArrowheads="1"/>
          </p:cNvSpPr>
          <p:nvPr/>
        </p:nvSpPr>
        <p:spPr bwMode="auto">
          <a:xfrm>
            <a:off x="4824160" y="2495153"/>
            <a:ext cx="429570" cy="4161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zh-CN" altLang="en-US"/>
          </a:p>
        </p:txBody>
      </p:sp>
      <p:sp>
        <p:nvSpPr>
          <p:cNvPr id="46" name="Rectangle 472"/>
          <p:cNvSpPr>
            <a:spLocks noChangeArrowheads="1"/>
          </p:cNvSpPr>
          <p:nvPr/>
        </p:nvSpPr>
        <p:spPr bwMode="auto">
          <a:xfrm>
            <a:off x="4824160" y="2055866"/>
            <a:ext cx="1926379" cy="1248500"/>
          </a:xfrm>
          <a:prstGeom prst="rect">
            <a:avLst/>
          </a:prstGeom>
          <a:noFill/>
          <a:ln w="1587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zh-CN" altLang="en-US"/>
          </a:p>
        </p:txBody>
      </p:sp>
      <p:cxnSp>
        <p:nvCxnSpPr>
          <p:cNvPr id="47" name="AutoShape 473"/>
          <p:cNvCxnSpPr>
            <a:cxnSpLocks noChangeShapeType="1"/>
            <a:stCxn id="30" idx="3"/>
            <a:endCxn id="46" idx="1"/>
          </p:cNvCxnSpPr>
          <p:nvPr/>
        </p:nvCxnSpPr>
        <p:spPr bwMode="auto">
          <a:xfrm>
            <a:off x="3726834" y="2680116"/>
            <a:ext cx="1087297" cy="1284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9" name="AutoShape 474"/>
          <p:cNvCxnSpPr>
            <a:cxnSpLocks noChangeShapeType="1"/>
            <a:stCxn id="46" idx="3"/>
          </p:cNvCxnSpPr>
          <p:nvPr/>
        </p:nvCxnSpPr>
        <p:spPr bwMode="auto">
          <a:xfrm>
            <a:off x="6760568" y="2680116"/>
            <a:ext cx="90009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Text Box 28"/>
          <p:cNvSpPr txBox="1">
            <a:spLocks noChangeArrowheads="1"/>
          </p:cNvSpPr>
          <p:nvPr/>
        </p:nvSpPr>
        <p:spPr bwMode="auto">
          <a:xfrm>
            <a:off x="3797508" y="2238392"/>
            <a:ext cx="979971" cy="446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>
            <a:defPPr>
              <a:defRPr lang="en-AU"/>
            </a:defPPr>
            <a:lvl1pPr>
              <a:lnSpc>
                <a:spcPts val="1000"/>
              </a:lnSpc>
              <a:spcAft>
                <a:spcPts val="0"/>
              </a:spcAft>
              <a:defRPr sz="1800" i="0" kern="1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r>
              <a:rPr lang="zh-CN" dirty="0"/>
              <a:t>电压信号</a:t>
            </a:r>
          </a:p>
          <a:p>
            <a:r>
              <a:rPr lang="zh-CN" dirty="0"/>
              <a:t>V</a:t>
            </a:r>
          </a:p>
        </p:txBody>
      </p:sp>
      <p:sp>
        <p:nvSpPr>
          <p:cNvPr id="52" name="Text Box 28"/>
          <p:cNvSpPr txBox="1">
            <a:spLocks noChangeArrowheads="1"/>
          </p:cNvSpPr>
          <p:nvPr/>
        </p:nvSpPr>
        <p:spPr bwMode="auto">
          <a:xfrm>
            <a:off x="7114100" y="2059797"/>
            <a:ext cx="1064731" cy="179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>
            <a:defPPr>
              <a:defRPr lang="en-AU"/>
            </a:defPPr>
            <a:lvl1pPr>
              <a:lnSpc>
                <a:spcPts val="1000"/>
              </a:lnSpc>
              <a:spcAft>
                <a:spcPts val="0"/>
              </a:spcAft>
              <a:defRPr sz="1800" i="0" kern="1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r>
              <a:rPr lang="zh-CN" dirty="0"/>
              <a:t>温度读数</a:t>
            </a:r>
          </a:p>
        </p:txBody>
      </p:sp>
      <p:sp>
        <p:nvSpPr>
          <p:cNvPr id="54" name="Text Box 28"/>
          <p:cNvSpPr txBox="1">
            <a:spLocks noChangeArrowheads="1"/>
          </p:cNvSpPr>
          <p:nvPr/>
        </p:nvSpPr>
        <p:spPr bwMode="auto">
          <a:xfrm>
            <a:off x="4851388" y="2566635"/>
            <a:ext cx="349339" cy="26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sz="14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A/D</a:t>
            </a:r>
            <a:endParaRPr lang="zh-CN" sz="1400" i="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478"/>
          <p:cNvSpPr>
            <a:spLocks noChangeArrowheads="1"/>
          </p:cNvSpPr>
          <p:nvPr/>
        </p:nvSpPr>
        <p:spPr bwMode="auto">
          <a:xfrm>
            <a:off x="2465703" y="1456019"/>
            <a:ext cx="4452819" cy="2032025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zh-CN" altLang="en-US"/>
          </a:p>
        </p:txBody>
      </p:sp>
      <p:sp>
        <p:nvSpPr>
          <p:cNvPr id="56" name="Text Box 28"/>
          <p:cNvSpPr txBox="1">
            <a:spLocks noChangeArrowheads="1"/>
          </p:cNvSpPr>
          <p:nvPr/>
        </p:nvSpPr>
        <p:spPr bwMode="auto">
          <a:xfrm>
            <a:off x="2499550" y="1637950"/>
            <a:ext cx="1340526" cy="179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spAutoFit/>
          </a:bodyPr>
          <a:lstStyle>
            <a:defPPr>
              <a:defRPr lang="en-AU"/>
            </a:defPPr>
            <a:lvl1pPr>
              <a:lnSpc>
                <a:spcPts val="1000"/>
              </a:lnSpc>
              <a:spcAft>
                <a:spcPts val="0"/>
              </a:spcAft>
              <a:defRPr sz="1800" i="0" kern="1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r>
              <a:rPr lang="zh-CN" dirty="0">
                <a:solidFill>
                  <a:srgbClr val="990000"/>
                </a:solidFill>
              </a:rPr>
              <a:t>测量装置</a:t>
            </a:r>
          </a:p>
        </p:txBody>
      </p:sp>
      <p:sp>
        <p:nvSpPr>
          <p:cNvPr id="57" name="Text Box 28"/>
          <p:cNvSpPr txBox="1">
            <a:spLocks noChangeArrowheads="1"/>
          </p:cNvSpPr>
          <p:nvPr/>
        </p:nvSpPr>
        <p:spPr bwMode="auto">
          <a:xfrm>
            <a:off x="2728961" y="2252388"/>
            <a:ext cx="867497" cy="781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25603" rIns="0" bIns="25603" anchor="t" anchorCtr="0">
            <a:noAutofit/>
          </a:bodyPr>
          <a:lstStyle>
            <a:defPPr>
              <a:defRPr lang="en-AU"/>
            </a:defPPr>
            <a:lvl1pPr>
              <a:lnSpc>
                <a:spcPts val="1000"/>
              </a:lnSpc>
              <a:spcAft>
                <a:spcPts val="0"/>
              </a:spcAft>
              <a:defRPr sz="1800" i="0" kern="1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CN" dirty="0">
                <a:solidFill>
                  <a:srgbClr val="990000"/>
                </a:solidFill>
              </a:rPr>
              <a:t>传感器部件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zh-CN" dirty="0">
                <a:solidFill>
                  <a:srgbClr val="990000"/>
                </a:solidFill>
              </a:rPr>
              <a:t>Sensor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183183"/>
              </p:ext>
            </p:extLst>
          </p:nvPr>
        </p:nvGraphicFramePr>
        <p:xfrm>
          <a:off x="7428008" y="2226756"/>
          <a:ext cx="242771" cy="339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2" name="Equation" r:id="rId3" imgW="126720" imgH="177480" progId="Equation.DSMT4">
                  <p:embed/>
                </p:oleObj>
              </mc:Choice>
              <mc:Fallback>
                <p:oleObj name="Equation" r:id="rId3" imgW="12672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28008" y="2226756"/>
                        <a:ext cx="242771" cy="339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" name="Text Box 3"/>
          <p:cNvSpPr txBox="1">
            <a:spLocks noChangeArrowheads="1"/>
          </p:cNvSpPr>
          <p:nvPr/>
        </p:nvSpPr>
        <p:spPr bwMode="auto">
          <a:xfrm>
            <a:off x="701780" y="869297"/>
            <a:ext cx="7416800" cy="32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0800" bIns="10800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marL="342900" indent="-342900" algn="just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i="0" dirty="0" smtClean="0">
                <a:latin typeface="楷体_GB2312" pitchFamily="49" charset="-122"/>
                <a:ea typeface="楷体_GB2312" pitchFamily="49" charset="-122"/>
              </a:rPr>
              <a:t>被研究的工程系统的原理框图</a:t>
            </a:r>
            <a:endParaRPr lang="zh-CN" altLang="en-US" sz="2000" i="0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9" name="Text Box 180"/>
          <p:cNvSpPr txBox="1">
            <a:spLocks noChangeArrowheads="1"/>
          </p:cNvSpPr>
          <p:nvPr/>
        </p:nvSpPr>
        <p:spPr bwMode="auto">
          <a:xfrm>
            <a:off x="1184973" y="4325555"/>
            <a:ext cx="36391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微控制器程序内置有计算关系式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graphicFrame>
        <p:nvGraphicFramePr>
          <p:cNvPr id="61" name="对象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531078"/>
              </p:ext>
            </p:extLst>
          </p:nvPr>
        </p:nvGraphicFramePr>
        <p:xfrm>
          <a:off x="4714952" y="4325555"/>
          <a:ext cx="971550" cy="411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3" name="Equation" r:id="rId5" imgW="507960" imgH="215640" progId="Equation.DSMT4">
                  <p:embed/>
                </p:oleObj>
              </mc:Choice>
              <mc:Fallback>
                <p:oleObj name="Equation" r:id="rId5" imgW="50796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14952" y="4325555"/>
                        <a:ext cx="971550" cy="411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Text Box 180"/>
          <p:cNvSpPr txBox="1">
            <a:spLocks noChangeArrowheads="1"/>
          </p:cNvSpPr>
          <p:nvPr/>
        </p:nvSpPr>
        <p:spPr bwMode="auto">
          <a:xfrm>
            <a:off x="1184973" y="4878364"/>
            <a:ext cx="36391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990000"/>
                </a:solidFill>
                <a:ea typeface="宋体" pitchFamily="2" charset="-122"/>
              </a:rPr>
              <a:t>确定该关系式的过程就是标定</a:t>
            </a:r>
            <a:endParaRPr lang="en-US" altLang="zh-CN" sz="1800" i="0" dirty="0">
              <a:solidFill>
                <a:srgbClr val="990000"/>
              </a:solidFill>
              <a:ea typeface="宋体" pitchFamily="2" charset="-122"/>
            </a:endParaRPr>
          </a:p>
        </p:txBody>
      </p:sp>
      <p:sp>
        <p:nvSpPr>
          <p:cNvPr id="63" name="Text Box 180"/>
          <p:cNvSpPr txBox="1">
            <a:spLocks noChangeArrowheads="1"/>
          </p:cNvSpPr>
          <p:nvPr/>
        </p:nvSpPr>
        <p:spPr bwMode="auto">
          <a:xfrm>
            <a:off x="1212201" y="5431172"/>
            <a:ext cx="51089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1pPr>
            <a:lvl2pPr marL="742950" indent="-28575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2pPr>
            <a:lvl3pPr marL="11430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3pPr>
            <a:lvl4pPr marL="16002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4pPr>
            <a:lvl5pPr marL="2057400" indent="-228600" eaLnBrk="0" hangingPunct="0"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1600" b="1" i="1">
                <a:solidFill>
                  <a:schemeClr val="tx1"/>
                </a:solidFill>
                <a:latin typeface="Arial" charset="0"/>
                <a:ea typeface="华文楷体" pitchFamily="2" charset="-122"/>
              </a:defRPr>
            </a:lvl9pPr>
          </a:lstStyle>
          <a:p>
            <a:pPr algn="l" eaLnBrk="1" hangingPunct="1"/>
            <a:r>
              <a:rPr lang="zh-CN" altLang="en-US" sz="1800" i="0" dirty="0" smtClean="0">
                <a:solidFill>
                  <a:srgbClr val="00B0F0"/>
                </a:solidFill>
                <a:latin typeface="华文楷体" panose="02010600040101010101" pitchFamily="2" charset="-122"/>
              </a:rPr>
              <a:t>为什么这么一套装置的标定会是一个复杂问题？</a:t>
            </a:r>
            <a:endParaRPr lang="en-US" altLang="zh-CN" sz="1800" i="0" dirty="0">
              <a:solidFill>
                <a:srgbClr val="00B0F0"/>
              </a:solidFill>
              <a:latin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空演示文稿">
  <a:themeElements>
    <a:clrScheme name="空演示文稿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空演示文稿">
      <a:majorFont>
        <a:latin typeface="Arial"/>
        <a:ea typeface="华文楷体"/>
        <a:cs typeface=""/>
      </a:majorFont>
      <a:minorFont>
        <a:latin typeface="Arial"/>
        <a:ea typeface="华文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rgbClr val="CC00FF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12700" cap="flat" cmpd="sng" algn="ctr">
          <a:solidFill>
            <a:srgbClr val="CC00FF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空演示文稿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空演示文稿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18900</TotalTime>
  <Words>1882</Words>
  <Application>Microsoft Office PowerPoint</Application>
  <PresentationFormat>A4 纸张(210x297 毫米)</PresentationFormat>
  <Paragraphs>539</Paragraphs>
  <Slides>27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0" baseType="lpstr">
      <vt:lpstr>空演示文稿</vt:lpstr>
      <vt:lpstr>位图图像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sjtu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subject/>
  <dc:creator>袁焱</dc:creator>
  <cp:lastModifiedBy>ltjiang</cp:lastModifiedBy>
  <cp:revision>2704</cp:revision>
  <cp:lastPrinted>2016-09-10T08:45:35Z</cp:lastPrinted>
  <dcterms:created xsi:type="dcterms:W3CDTF">2002-01-06T03:16:25Z</dcterms:created>
  <dcterms:modified xsi:type="dcterms:W3CDTF">2018-09-11T04:13:33Z</dcterms:modified>
</cp:coreProperties>
</file>

<file path=docProps/thumbnail.jpeg>
</file>